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6" r:id="rId6"/>
  </p:sldMasterIdLst>
  <p:notesMasterIdLst>
    <p:notesMasterId r:id="rId92"/>
  </p:notesMasterIdLst>
  <p:handoutMasterIdLst>
    <p:handoutMasterId r:id="rId93"/>
  </p:handoutMasterIdLst>
  <p:sldIdLst>
    <p:sldId id="330" r:id="rId7"/>
    <p:sldId id="585" r:id="rId8"/>
    <p:sldId id="586" r:id="rId9"/>
    <p:sldId id="739" r:id="rId10"/>
    <p:sldId id="816" r:id="rId11"/>
    <p:sldId id="817" r:id="rId12"/>
    <p:sldId id="815" r:id="rId13"/>
    <p:sldId id="740" r:id="rId14"/>
    <p:sldId id="751" r:id="rId15"/>
    <p:sldId id="752" r:id="rId16"/>
    <p:sldId id="741" r:id="rId17"/>
    <p:sldId id="742" r:id="rId18"/>
    <p:sldId id="743" r:id="rId19"/>
    <p:sldId id="744" r:id="rId20"/>
    <p:sldId id="745" r:id="rId21"/>
    <p:sldId id="746" r:id="rId22"/>
    <p:sldId id="747" r:id="rId23"/>
    <p:sldId id="748" r:id="rId24"/>
    <p:sldId id="750" r:id="rId25"/>
    <p:sldId id="724" r:id="rId26"/>
    <p:sldId id="725" r:id="rId27"/>
    <p:sldId id="726" r:id="rId28"/>
    <p:sldId id="727" r:id="rId29"/>
    <p:sldId id="728" r:id="rId30"/>
    <p:sldId id="729" r:id="rId31"/>
    <p:sldId id="753" r:id="rId32"/>
    <p:sldId id="754" r:id="rId33"/>
    <p:sldId id="755" r:id="rId34"/>
    <p:sldId id="756" r:id="rId35"/>
    <p:sldId id="757" r:id="rId36"/>
    <p:sldId id="758" r:id="rId37"/>
    <p:sldId id="759" r:id="rId38"/>
    <p:sldId id="760" r:id="rId39"/>
    <p:sldId id="764" r:id="rId40"/>
    <p:sldId id="765" r:id="rId41"/>
    <p:sldId id="766" r:id="rId42"/>
    <p:sldId id="761" r:id="rId43"/>
    <p:sldId id="763" r:id="rId44"/>
    <p:sldId id="762" r:id="rId45"/>
    <p:sldId id="721" r:id="rId46"/>
    <p:sldId id="722" r:id="rId47"/>
    <p:sldId id="767" r:id="rId48"/>
    <p:sldId id="768" r:id="rId49"/>
    <p:sldId id="719" r:id="rId50"/>
    <p:sldId id="769" r:id="rId51"/>
    <p:sldId id="771" r:id="rId52"/>
    <p:sldId id="772" r:id="rId53"/>
    <p:sldId id="773" r:id="rId54"/>
    <p:sldId id="777" r:id="rId55"/>
    <p:sldId id="778" r:id="rId56"/>
    <p:sldId id="779" r:id="rId57"/>
    <p:sldId id="780" r:id="rId58"/>
    <p:sldId id="781" r:id="rId59"/>
    <p:sldId id="782" r:id="rId60"/>
    <p:sldId id="783" r:id="rId61"/>
    <p:sldId id="784" r:id="rId62"/>
    <p:sldId id="785" r:id="rId63"/>
    <p:sldId id="786" r:id="rId64"/>
    <p:sldId id="787" r:id="rId65"/>
    <p:sldId id="788" r:id="rId66"/>
    <p:sldId id="789" r:id="rId67"/>
    <p:sldId id="791" r:id="rId68"/>
    <p:sldId id="793" r:id="rId69"/>
    <p:sldId id="794" r:id="rId70"/>
    <p:sldId id="795" r:id="rId71"/>
    <p:sldId id="796" r:id="rId72"/>
    <p:sldId id="798" r:id="rId73"/>
    <p:sldId id="799" r:id="rId74"/>
    <p:sldId id="800" r:id="rId75"/>
    <p:sldId id="814" r:id="rId76"/>
    <p:sldId id="813" r:id="rId77"/>
    <p:sldId id="797" r:id="rId78"/>
    <p:sldId id="801" r:id="rId79"/>
    <p:sldId id="802" r:id="rId80"/>
    <p:sldId id="803" r:id="rId81"/>
    <p:sldId id="804" r:id="rId82"/>
    <p:sldId id="805" r:id="rId83"/>
    <p:sldId id="806" r:id="rId84"/>
    <p:sldId id="810" r:id="rId85"/>
    <p:sldId id="807" r:id="rId86"/>
    <p:sldId id="808" r:id="rId87"/>
    <p:sldId id="809" r:id="rId88"/>
    <p:sldId id="811" r:id="rId89"/>
    <p:sldId id="812" r:id="rId90"/>
    <p:sldId id="818" r:id="rId9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83"/>
    <p:restoredTop sz="94822"/>
  </p:normalViewPr>
  <p:slideViewPr>
    <p:cSldViewPr snapToObjects="1">
      <p:cViewPr varScale="1">
        <p:scale>
          <a:sx n="148" d="100"/>
          <a:sy n="148" d="100"/>
        </p:scale>
        <p:origin x="904"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3.wmf"/><Relationship Id="rId4" Type="http://schemas.openxmlformats.org/officeDocument/2006/relationships/image" Target="../media/image64.wmf"/><Relationship Id="rId5" Type="http://schemas.openxmlformats.org/officeDocument/2006/relationships/image" Target="../media/image65.wmf"/><Relationship Id="rId6" Type="http://schemas.openxmlformats.org/officeDocument/2006/relationships/image" Target="../media/image66.wmf"/><Relationship Id="rId7" Type="http://schemas.openxmlformats.org/officeDocument/2006/relationships/image" Target="../media/image67.wmf"/><Relationship Id="rId8" Type="http://schemas.openxmlformats.org/officeDocument/2006/relationships/image" Target="../media/image68.wmf"/><Relationship Id="rId9" Type="http://schemas.openxmlformats.org/officeDocument/2006/relationships/image" Target="../media/image69.wmf"/><Relationship Id="rId1" Type="http://schemas.openxmlformats.org/officeDocument/2006/relationships/image" Target="../media/image61.wmf"/><Relationship Id="rId2"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1" Type="http://schemas.openxmlformats.org/officeDocument/2006/relationships/image" Target="../media/image72.wmf"/><Relationship Id="rId2"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8.wmf"/><Relationship Id="rId4" Type="http://schemas.openxmlformats.org/officeDocument/2006/relationships/image" Target="../media/image79.wmf"/><Relationship Id="rId5" Type="http://schemas.openxmlformats.org/officeDocument/2006/relationships/image" Target="../media/image80.wmf"/><Relationship Id="rId6" Type="http://schemas.openxmlformats.org/officeDocument/2006/relationships/image" Target="../media/image81.wmf"/><Relationship Id="rId7" Type="http://schemas.openxmlformats.org/officeDocument/2006/relationships/image" Target="../media/image82.wmf"/><Relationship Id="rId8" Type="http://schemas.openxmlformats.org/officeDocument/2006/relationships/image" Target="../media/image83.wmf"/><Relationship Id="rId9" Type="http://schemas.openxmlformats.org/officeDocument/2006/relationships/image" Target="../media/image84.wmf"/><Relationship Id="rId10" Type="http://schemas.openxmlformats.org/officeDocument/2006/relationships/image" Target="../media/image85.wmf"/><Relationship Id="rId11" Type="http://schemas.openxmlformats.org/officeDocument/2006/relationships/image" Target="../media/image86.wmf"/><Relationship Id="rId1" Type="http://schemas.openxmlformats.org/officeDocument/2006/relationships/image" Target="../media/image76.wmf"/><Relationship Id="rId2" Type="http://schemas.openxmlformats.org/officeDocument/2006/relationships/image" Target="../media/image7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0.wmf"/><Relationship Id="rId4" Type="http://schemas.openxmlformats.org/officeDocument/2006/relationships/image" Target="../media/image91.wmf"/><Relationship Id="rId1" Type="http://schemas.openxmlformats.org/officeDocument/2006/relationships/image" Target="../media/image88.wmf"/><Relationship Id="rId2" Type="http://schemas.openxmlformats.org/officeDocument/2006/relationships/image" Target="../media/image8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2.wmf"/><Relationship Id="rId2" Type="http://schemas.openxmlformats.org/officeDocument/2006/relationships/image" Target="../media/image93.wmf"/><Relationship Id="rId3"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4.wmf"/><Relationship Id="rId2"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6" name="Slide Number Placeholder 5"/>
          <p:cNvSpPr>
            <a:spLocks noGrp="1"/>
          </p:cNvSpPr>
          <p:nvPr>
            <p:ph type="sldNum" sz="quarter" idx="11"/>
          </p:nvPr>
        </p:nvSpPr>
        <p:spPr/>
        <p:txBody>
          <a:bodyPr/>
          <a:lstStyle/>
          <a:p>
            <a:fld id="{3EBA5BD7-F043-4D1B-AA17-CD412FC534D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87598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3595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179908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70</a:t>
            </a:fld>
            <a:endParaRPr lang="en-US" altLang="en-US"/>
          </a:p>
        </p:txBody>
      </p:sp>
    </p:spTree>
    <p:extLst>
      <p:ext uri="{BB962C8B-B14F-4D97-AF65-F5344CB8AC3E}">
        <p14:creationId xmlns:p14="http://schemas.microsoft.com/office/powerpoint/2010/main" val="175084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72</a:t>
            </a:fld>
            <a:endParaRPr lang="en-US" altLang="en-US"/>
          </a:p>
        </p:txBody>
      </p:sp>
    </p:spTree>
    <p:extLst>
      <p:ext uri="{BB962C8B-B14F-4D97-AF65-F5344CB8AC3E}">
        <p14:creationId xmlns:p14="http://schemas.microsoft.com/office/powerpoint/2010/main" val="192147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eaLnBrk="0" hangingPunct="0"/>
            <a:r>
              <a:rPr lang="en-US" altLang="en-US" sz="1000" i="1" smtClean="0">
                <a:solidFill>
                  <a:srgbClr val="000000"/>
                </a:solidFill>
                <a:latin typeface="Times New Roman" charset="0"/>
                <a:ea typeface=""/>
              </a:rPr>
              <a:t>1</a:t>
            </a:r>
          </a:p>
        </p:txBody>
      </p:sp>
      <p:sp>
        <p:nvSpPr>
          <p:cNvPr id="410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10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102" name="Rectangle 6"/>
          <p:cNvSpPr>
            <a:spLocks noGrp="1" noRot="1" noChangeAspect="1" noChangeArrowheads="1" noTextEdit="1"/>
          </p:cNvSpPr>
          <p:nvPr>
            <p:ph type="sldImg"/>
          </p:nvPr>
        </p:nvSpPr>
        <p:spPr>
          <a:ln cap="flat"/>
        </p:spPr>
      </p:sp>
      <p:sp>
        <p:nvSpPr>
          <p:cNvPr id="4103" name="Rectangle 7"/>
          <p:cNvSpPr>
            <a:spLocks noGrp="1" noChangeArrowheads="1"/>
          </p:cNvSpPr>
          <p:nvPr>
            <p:ph type="body" idx="1"/>
          </p:nvPr>
        </p:nvSpPr>
        <p:spPr>
          <a:noFill/>
          <a:ln/>
        </p:spPr>
        <p:txBody>
          <a:bodyPr/>
          <a:lstStyle/>
          <a:p>
            <a:r>
              <a:rPr lang="en-US" altLang="en-US"/>
              <a:t>The slides for this text are organized into chapters. This lecture covers Chapter 19, on formal, dependency-driven database design..</a:t>
            </a:r>
          </a:p>
          <a:p>
            <a:endParaRPr lang="en-US" altLang="en-US"/>
          </a:p>
          <a:p>
            <a:r>
              <a:rPr lang="en-US" altLang="en-US"/>
              <a:t>Integrity constraints, in particular functional dependencies, play an important role in the design of database schemas. In particular, they can shed light on potential redundancies (and the problems that go with redundancy) in a relational schema.  Typically, they are used to analyze the relational schema obtained by converting an ER diagram.</a:t>
            </a:r>
          </a:p>
          <a:p>
            <a:endParaRPr lang="en-US" altLang="en-US"/>
          </a:p>
          <a:p>
            <a:r>
              <a:rPr lang="en-US" altLang="en-US"/>
              <a:t>This chapter can be covered any time after the Foundations material (Chapters 1 to 5) is covered, at the instructor’s discretion.  A good choice is to cover it after presenting all the implementation related material that is included in a course.  This will allow a design sequence consisting of Chapters 19 and 20, and will enable the instructor to bring out the fact that design involves both redundancy analysis and performance considerations, and that these concerns should go hand-in-hand.</a:t>
            </a:r>
          </a:p>
          <a:p>
            <a:endParaRPr lang="en-US" altLang="en-US"/>
          </a:p>
        </p:txBody>
      </p:sp>
    </p:spTree>
    <p:extLst>
      <p:ext uri="{BB962C8B-B14F-4D97-AF65-F5344CB8AC3E}">
        <p14:creationId xmlns:p14="http://schemas.microsoft.com/office/powerpoint/2010/main" val="206760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eaLnBrk="0" hangingPunct="0"/>
            <a:r>
              <a:rPr lang="en-US" altLang="en-US" sz="1000" i="1" smtClean="0">
                <a:solidFill>
                  <a:srgbClr val="000000"/>
                </a:solidFill>
                <a:latin typeface="Times New Roman" charset="0"/>
                <a:ea typeface=""/>
              </a:rPr>
              <a:t>14</a:t>
            </a:r>
          </a:p>
        </p:txBody>
      </p:sp>
      <p:sp>
        <p:nvSpPr>
          <p:cNvPr id="61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6150" name="Rectangle 6"/>
          <p:cNvSpPr>
            <a:spLocks noGrp="1" noRot="1" noChangeAspect="1" noChangeArrowheads="1" noTextEdit="1"/>
          </p:cNvSpPr>
          <p:nvPr>
            <p:ph type="sldImg"/>
          </p:nvPr>
        </p:nvSpPr>
        <p:spPr>
          <a:ln cap="flat"/>
        </p:spPr>
      </p:sp>
      <p:sp>
        <p:nvSpPr>
          <p:cNvPr id="615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69851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15</a:t>
            </a:r>
          </a:p>
        </p:txBody>
      </p:sp>
      <p:sp>
        <p:nvSpPr>
          <p:cNvPr id="81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Rectangle 6"/>
          <p:cNvSpPr>
            <a:spLocks noGrp="1" noRot="1" noChangeAspect="1" noChangeArrowheads="1" noTextEdit="1"/>
          </p:cNvSpPr>
          <p:nvPr>
            <p:ph type="sldImg"/>
          </p:nvPr>
        </p:nvSpPr>
        <p:spPr>
          <a:ln cap="flat"/>
        </p:spPr>
      </p:sp>
      <p:sp>
        <p:nvSpPr>
          <p:cNvPr id="819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640712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16</a:t>
            </a:r>
          </a:p>
        </p:txBody>
      </p:sp>
      <p:sp>
        <p:nvSpPr>
          <p:cNvPr id="102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Rectangle 6"/>
          <p:cNvSpPr>
            <a:spLocks noGrp="1" noRot="1" noChangeAspect="1" noChangeArrowheads="1" noTextEdit="1"/>
          </p:cNvSpPr>
          <p:nvPr>
            <p:ph type="sldImg"/>
          </p:nvPr>
        </p:nvSpPr>
        <p:spPr>
          <a:ln cap="flat"/>
        </p:spPr>
      </p:sp>
      <p:sp>
        <p:nvSpPr>
          <p:cNvPr id="1024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748992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17</a:t>
            </a:r>
          </a:p>
        </p:txBody>
      </p:sp>
      <p:sp>
        <p:nvSpPr>
          <p:cNvPr id="122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4" name="Rectangle 6"/>
          <p:cNvSpPr>
            <a:spLocks noGrp="1" noRot="1" noChangeAspect="1" noChangeArrowheads="1" noTextEdit="1"/>
          </p:cNvSpPr>
          <p:nvPr>
            <p:ph type="sldImg"/>
          </p:nvPr>
        </p:nvSpPr>
        <p:spPr>
          <a:ln cap="flat"/>
        </p:spPr>
      </p:sp>
      <p:sp>
        <p:nvSpPr>
          <p:cNvPr id="1229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0501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67444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16</a:t>
            </a:r>
          </a:p>
        </p:txBody>
      </p:sp>
      <p:sp>
        <p:nvSpPr>
          <p:cNvPr id="102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Rectangle 6"/>
          <p:cNvSpPr>
            <a:spLocks noGrp="1" noRot="1" noChangeAspect="1" noChangeArrowheads="1" noTextEdit="1"/>
          </p:cNvSpPr>
          <p:nvPr>
            <p:ph type="sldImg"/>
          </p:nvPr>
        </p:nvSpPr>
        <p:spPr>
          <a:ln cap="flat"/>
        </p:spPr>
      </p:sp>
      <p:sp>
        <p:nvSpPr>
          <p:cNvPr id="1024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1571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19</a:t>
            </a:r>
          </a:p>
        </p:txBody>
      </p:sp>
      <p:sp>
        <p:nvSpPr>
          <p:cNvPr id="1434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2" name="Rectangle 6"/>
          <p:cNvSpPr>
            <a:spLocks noGrp="1" noRot="1" noChangeAspect="1" noChangeArrowheads="1" noTextEdit="1"/>
          </p:cNvSpPr>
          <p:nvPr>
            <p:ph type="sldImg"/>
          </p:nvPr>
        </p:nvSpPr>
        <p:spPr>
          <a:ln cap="flat"/>
        </p:spPr>
      </p:sp>
      <p:sp>
        <p:nvSpPr>
          <p:cNvPr id="1434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362538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22</a:t>
            </a:r>
          </a:p>
        </p:txBody>
      </p:sp>
      <p:sp>
        <p:nvSpPr>
          <p:cNvPr id="2048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486" name="Rectangle 6"/>
          <p:cNvSpPr>
            <a:spLocks noGrp="1" noRot="1" noChangeAspect="1" noChangeArrowheads="1" noTextEdit="1"/>
          </p:cNvSpPr>
          <p:nvPr>
            <p:ph type="sldImg"/>
          </p:nvPr>
        </p:nvSpPr>
        <p:spPr>
          <a:ln cap="flat"/>
        </p:spPr>
      </p:sp>
      <p:sp>
        <p:nvSpPr>
          <p:cNvPr id="2048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46123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23</a:t>
            </a:r>
          </a:p>
        </p:txBody>
      </p:sp>
      <p:sp>
        <p:nvSpPr>
          <p:cNvPr id="2253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4" name="Rectangle 6"/>
          <p:cNvSpPr>
            <a:spLocks noGrp="1" noRot="1" noChangeAspect="1" noChangeArrowheads="1" noTextEdit="1"/>
          </p:cNvSpPr>
          <p:nvPr>
            <p:ph type="sldImg"/>
          </p:nvPr>
        </p:nvSpPr>
        <p:spPr>
          <a:ln cap="flat"/>
        </p:spPr>
      </p:sp>
      <p:sp>
        <p:nvSpPr>
          <p:cNvPr id="2253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73327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24</a:t>
            </a:r>
          </a:p>
        </p:txBody>
      </p:sp>
      <p:sp>
        <p:nvSpPr>
          <p:cNvPr id="245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2" name="Rectangle 6"/>
          <p:cNvSpPr>
            <a:spLocks noGrp="1" noRot="1" noChangeAspect="1" noChangeArrowheads="1" noTextEdit="1"/>
          </p:cNvSpPr>
          <p:nvPr>
            <p:ph type="sldImg"/>
          </p:nvPr>
        </p:nvSpPr>
        <p:spPr>
          <a:ln cap="flat"/>
        </p:spPr>
      </p:sp>
      <p:sp>
        <p:nvSpPr>
          <p:cNvPr id="2458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6676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27</a:t>
            </a:r>
          </a:p>
        </p:txBody>
      </p:sp>
      <p:sp>
        <p:nvSpPr>
          <p:cNvPr id="3072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6" name="Rectangle 6"/>
          <p:cNvSpPr>
            <a:spLocks noGrp="1" noRot="1" noChangeAspect="1" noChangeArrowheads="1" noTextEdit="1"/>
          </p:cNvSpPr>
          <p:nvPr>
            <p:ph type="sldImg"/>
          </p:nvPr>
        </p:nvSpPr>
        <p:spPr>
          <a:ln cap="flat"/>
        </p:spPr>
      </p:sp>
      <p:sp>
        <p:nvSpPr>
          <p:cNvPr id="3072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82898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31863">
              <a:defRPr>
                <a:solidFill>
                  <a:schemeClr val="tx1"/>
                </a:solidFill>
                <a:latin typeface="Arial" charset="0"/>
              </a:defRPr>
            </a:lvl1pPr>
            <a:lvl2pPr marL="465138" defTabSz="931863">
              <a:defRPr>
                <a:solidFill>
                  <a:schemeClr val="tx1"/>
                </a:solidFill>
                <a:latin typeface="Arial" charset="0"/>
              </a:defRPr>
            </a:lvl2pPr>
            <a:lvl3pPr marL="931863" defTabSz="931863">
              <a:defRPr>
                <a:solidFill>
                  <a:schemeClr val="tx1"/>
                </a:solidFill>
                <a:latin typeface="Arial" charset="0"/>
              </a:defRPr>
            </a:lvl3pPr>
            <a:lvl4pPr marL="1397000" defTabSz="931863">
              <a:defRPr>
                <a:solidFill>
                  <a:schemeClr val="tx1"/>
                </a:solidFill>
                <a:latin typeface="Arial" charset="0"/>
              </a:defRPr>
            </a:lvl4pPr>
            <a:lvl5pPr marL="1863725" defTabSz="931863">
              <a:defRPr>
                <a:solidFill>
                  <a:schemeClr val="tx1"/>
                </a:solidFill>
                <a:latin typeface="Arial" charset="0"/>
              </a:defRPr>
            </a:lvl5pPr>
            <a:lvl6pPr marL="2320925" defTabSz="931863" fontAlgn="base">
              <a:spcBef>
                <a:spcPct val="0"/>
              </a:spcBef>
              <a:spcAft>
                <a:spcPct val="0"/>
              </a:spcAft>
              <a:defRPr>
                <a:solidFill>
                  <a:schemeClr val="tx1"/>
                </a:solidFill>
                <a:latin typeface="Arial" charset="0"/>
              </a:defRPr>
            </a:lvl6pPr>
            <a:lvl7pPr marL="2778125" defTabSz="931863" fontAlgn="base">
              <a:spcBef>
                <a:spcPct val="0"/>
              </a:spcBef>
              <a:spcAft>
                <a:spcPct val="0"/>
              </a:spcAft>
              <a:defRPr>
                <a:solidFill>
                  <a:schemeClr val="tx1"/>
                </a:solidFill>
                <a:latin typeface="Arial" charset="0"/>
              </a:defRPr>
            </a:lvl7pPr>
            <a:lvl8pPr marL="3235325" defTabSz="931863" fontAlgn="base">
              <a:spcBef>
                <a:spcPct val="0"/>
              </a:spcBef>
              <a:spcAft>
                <a:spcPct val="0"/>
              </a:spcAft>
              <a:defRPr>
                <a:solidFill>
                  <a:schemeClr val="tx1"/>
                </a:solidFill>
                <a:latin typeface="Arial" charset="0"/>
              </a:defRPr>
            </a:lvl8pPr>
            <a:lvl9pPr marL="3692525" defTabSz="931863" fontAlgn="base">
              <a:spcBef>
                <a:spcPct val="0"/>
              </a:spcBef>
              <a:spcAft>
                <a:spcPct val="0"/>
              </a:spcAft>
              <a:defRPr>
                <a:solidFill>
                  <a:schemeClr val="tx1"/>
                </a:solidFill>
                <a:latin typeface="Arial" charset="0"/>
              </a:defRPr>
            </a:lvl9pPr>
          </a:lstStyle>
          <a:p>
            <a:pPr algn="r"/>
            <a:r>
              <a:rPr lang="en-US" altLang="en-US" sz="1000" i="1">
                <a:latin typeface="Times New Roman" charset="0"/>
              </a:rPr>
              <a:t>28</a:t>
            </a:r>
          </a:p>
        </p:txBody>
      </p:sp>
      <p:sp>
        <p:nvSpPr>
          <p:cNvPr id="3277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4" name="Rectangle 6"/>
          <p:cNvSpPr>
            <a:spLocks noGrp="1" noRot="1" noChangeAspect="1" noChangeArrowheads="1" noTextEdit="1"/>
          </p:cNvSpPr>
          <p:nvPr>
            <p:ph type="sldImg"/>
          </p:nvPr>
        </p:nvSpPr>
        <p:spPr>
          <a:ln cap="flat"/>
        </p:spPr>
      </p:sp>
      <p:sp>
        <p:nvSpPr>
          <p:cNvPr id="3277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7050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13560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12700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2725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108492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34</a:t>
            </a:fld>
            <a:endParaRPr lang="en-US" altLang="en-US"/>
          </a:p>
        </p:txBody>
      </p:sp>
    </p:spTree>
    <p:extLst>
      <p:ext uri="{BB962C8B-B14F-4D97-AF65-F5344CB8AC3E}">
        <p14:creationId xmlns:p14="http://schemas.microsoft.com/office/powerpoint/2010/main" val="24393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95839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100407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5612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242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12/1/18</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smtClean="0"/>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Tree>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622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0"/>
            <a:ext cx="2057400" cy="4371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71450"/>
            <a:ext cx="6019800" cy="4371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3.xml"/><Relationship Id="rId14" Type="http://schemas.openxmlformats.org/officeDocument/2006/relationships/image" Target="../media/image6.w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13: No SQL, Normalization</a:t>
            </a:r>
          </a:p>
          <a:p>
            <a:r>
              <a:rPr lang="de-DE" altLang="en-US" sz="900" i="1" dirty="0" smtClean="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572" r:id="rId8"/>
    <p:sldLayoutId id="2147493585" r:id="rId9"/>
    <p:sldLayoutId id="2147493586" r:id="rId10"/>
    <p:sldLayoutId id="2147493595"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12/1/18</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551560494"/>
      </p:ext>
    </p:extLst>
  </p:cSld>
  <p:clrMap bg1="dk1" tx1="lt1" bg2="dk2" tx2="lt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3" r:id="rId5"/>
    <p:sldLayoutId id="2147493594"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71450"/>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E70E887D-1C5D-0847-9617-CAA0BD34CEB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9879309"/>
      </p:ext>
    </p:extLst>
  </p:cSld>
  <p:clrMap bg1="lt1" tx1="dk1" bg2="lt2" tx2="dk2" accent1="accent1" accent2="accent2" accent3="accent3" accent4="accent4" accent5="accent5" accent6="accent6" hlink="hlink" folHlink="folHlink"/>
  <p:sldLayoutIdLst>
    <p:sldLayoutId id="2147493597" r:id="rId1"/>
    <p:sldLayoutId id="2147493598" r:id="rId2"/>
    <p:sldLayoutId id="2147493599" r:id="rId3"/>
    <p:sldLayoutId id="2147493600" r:id="rId4"/>
    <p:sldLayoutId id="2147493601" r:id="rId5"/>
    <p:sldLayoutId id="2147493602" r:id="rId6"/>
    <p:sldLayoutId id="2147493603" r:id="rId7"/>
    <p:sldLayoutId id="2147493604" r:id="rId8"/>
    <p:sldLayoutId id="2147493605" r:id="rId9"/>
    <p:sldLayoutId id="2147493606" r:id="rId10"/>
    <p:sldLayoutId id="2147493607" r:id="rId11"/>
    <p:sldLayoutId id="2147493608"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hyperlink" Target="https://graph.facebook.com/v3.2/me/posts?access_toke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raph.facebook.com/v3.2/me/posts?access_token" TargetMode="Externa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emf"/><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4" Type="http://schemas.openxmlformats.org/officeDocument/2006/relationships/hyperlink" Target="https://developers.facebook.com/docs/instagram-api)" TargetMode="External"/><Relationship Id="rId5" Type="http://schemas.openxmlformats.org/officeDocument/2006/relationships/hyperlink" Target="https://developers.google.com/knowledge-graph/)" TargetMode="External"/><Relationship Id="rId1" Type="http://schemas.openxmlformats.org/officeDocument/2006/relationships/slideLayout" Target="../slideLayouts/slideLayout7.xml"/><Relationship Id="rId2" Type="http://schemas.openxmlformats.org/officeDocument/2006/relationships/hyperlink" Target="https://developers.facebook.com/docs/graph-api/)"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hyperlink" Target="http://softuni.org/" TargetMode="External"/><Relationship Id="rId8"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 TargetMode="Externa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blog.serverfault.com/2011/02/11/stack-exchanges-architecture-in-bullet-points/" TargetMode="Externa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piazza.com/class/jkb0pv2a65m35?cid=88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try.redis.i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commands#sorted_se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redis.io/commands#pubsu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piazza.com/class/jkb0pv2a65m35?cid=887"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tiff"/></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emf"/><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75.xml.rels><?xml version="1.0" encoding="UTF-8" standalone="yes"?>
<Relationships xmlns="http://schemas.openxmlformats.org/package/2006/relationships"><Relationship Id="rId9" Type="http://schemas.openxmlformats.org/officeDocument/2006/relationships/image" Target="../media/image63.wmf"/><Relationship Id="rId20" Type="http://schemas.openxmlformats.org/officeDocument/2006/relationships/oleObject" Target="../embeddings/oleObject9.bin"/><Relationship Id="rId21" Type="http://schemas.openxmlformats.org/officeDocument/2006/relationships/image" Target="../media/image69.wmf"/><Relationship Id="rId10" Type="http://schemas.openxmlformats.org/officeDocument/2006/relationships/oleObject" Target="../embeddings/oleObject4.bin"/><Relationship Id="rId11" Type="http://schemas.openxmlformats.org/officeDocument/2006/relationships/image" Target="../media/image64.wmf"/><Relationship Id="rId12" Type="http://schemas.openxmlformats.org/officeDocument/2006/relationships/oleObject" Target="../embeddings/oleObject5.bin"/><Relationship Id="rId13" Type="http://schemas.openxmlformats.org/officeDocument/2006/relationships/image" Target="../media/image65.wmf"/><Relationship Id="rId14" Type="http://schemas.openxmlformats.org/officeDocument/2006/relationships/oleObject" Target="../embeddings/oleObject6.bin"/><Relationship Id="rId15" Type="http://schemas.openxmlformats.org/officeDocument/2006/relationships/image" Target="../media/image66.wmf"/><Relationship Id="rId16" Type="http://schemas.openxmlformats.org/officeDocument/2006/relationships/oleObject" Target="../embeddings/oleObject7.bin"/><Relationship Id="rId17" Type="http://schemas.openxmlformats.org/officeDocument/2006/relationships/image" Target="../media/image67.wmf"/><Relationship Id="rId18" Type="http://schemas.openxmlformats.org/officeDocument/2006/relationships/oleObject" Target="../embeddings/oleObject8.bin"/><Relationship Id="rId19" Type="http://schemas.openxmlformats.org/officeDocument/2006/relationships/image" Target="../media/image68.wmf"/><Relationship Id="rId1" Type="http://schemas.openxmlformats.org/officeDocument/2006/relationships/vmlDrawing" Target="../drawings/vmlDrawing1.vml"/><Relationship Id="rId2" Type="http://schemas.openxmlformats.org/officeDocument/2006/relationships/slideLayout" Target="../slideLayouts/slideLayout19.xml"/><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61.wmf"/><Relationship Id="rId6" Type="http://schemas.openxmlformats.org/officeDocument/2006/relationships/oleObject" Target="../embeddings/oleObject2.bin"/><Relationship Id="rId7" Type="http://schemas.openxmlformats.org/officeDocument/2006/relationships/image" Target="../media/image62.wmf"/><Relationship Id="rId8"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0.bin"/><Relationship Id="rId5" Type="http://schemas.openxmlformats.org/officeDocument/2006/relationships/image" Target="../media/image70.wmf"/><Relationship Id="rId6" Type="http://schemas.openxmlformats.org/officeDocument/2006/relationships/oleObject" Target="../embeddings/oleObject11.bin"/><Relationship Id="rId7" Type="http://schemas.openxmlformats.org/officeDocument/2006/relationships/image" Target="../media/image71.wmf"/><Relationship Id="rId1" Type="http://schemas.openxmlformats.org/officeDocument/2006/relationships/vmlDrawing" Target="../drawings/vmlDrawing2.vml"/><Relationship Id="rId2"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2.bin"/><Relationship Id="rId5" Type="http://schemas.openxmlformats.org/officeDocument/2006/relationships/image" Target="../media/image72.wmf"/><Relationship Id="rId6" Type="http://schemas.openxmlformats.org/officeDocument/2006/relationships/oleObject" Target="../embeddings/oleObject13.bin"/><Relationship Id="rId7" Type="http://schemas.openxmlformats.org/officeDocument/2006/relationships/image" Target="../media/image73.wmf"/><Relationship Id="rId8" Type="http://schemas.openxmlformats.org/officeDocument/2006/relationships/oleObject" Target="../embeddings/oleObject14.bin"/><Relationship Id="rId9" Type="http://schemas.openxmlformats.org/officeDocument/2006/relationships/image" Target="../media/image74.wmf"/><Relationship Id="rId10" Type="http://schemas.openxmlformats.org/officeDocument/2006/relationships/oleObject" Target="../embeddings/oleObject15.bin"/><Relationship Id="rId11" Type="http://schemas.openxmlformats.org/officeDocument/2006/relationships/image" Target="../media/image75.wmf"/><Relationship Id="rId1" Type="http://schemas.openxmlformats.org/officeDocument/2006/relationships/vmlDrawing" Target="../drawings/vmlDrawing3.vml"/><Relationship Id="rId2"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6.bin"/><Relationship Id="rId5" Type="http://schemas.openxmlformats.org/officeDocument/2006/relationships/image" Target="../media/image70.wmf"/><Relationship Id="rId6" Type="http://schemas.openxmlformats.org/officeDocument/2006/relationships/oleObject" Target="../embeddings/oleObject17.bin"/><Relationship Id="rId7" Type="http://schemas.openxmlformats.org/officeDocument/2006/relationships/image" Target="../media/image71.wmf"/><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9" Type="http://schemas.openxmlformats.org/officeDocument/2006/relationships/image" Target="../media/image78.wmf"/><Relationship Id="rId20" Type="http://schemas.openxmlformats.org/officeDocument/2006/relationships/oleObject" Target="../embeddings/oleObject26.bin"/><Relationship Id="rId21" Type="http://schemas.openxmlformats.org/officeDocument/2006/relationships/image" Target="../media/image84.wmf"/><Relationship Id="rId22" Type="http://schemas.openxmlformats.org/officeDocument/2006/relationships/oleObject" Target="../embeddings/oleObject27.bin"/><Relationship Id="rId23" Type="http://schemas.openxmlformats.org/officeDocument/2006/relationships/image" Target="../media/image85.wmf"/><Relationship Id="rId24" Type="http://schemas.openxmlformats.org/officeDocument/2006/relationships/oleObject" Target="../embeddings/oleObject28.bin"/><Relationship Id="rId25" Type="http://schemas.openxmlformats.org/officeDocument/2006/relationships/image" Target="../media/image86.wmf"/><Relationship Id="rId10" Type="http://schemas.openxmlformats.org/officeDocument/2006/relationships/oleObject" Target="../embeddings/oleObject21.bin"/><Relationship Id="rId11" Type="http://schemas.openxmlformats.org/officeDocument/2006/relationships/image" Target="../media/image79.wmf"/><Relationship Id="rId12" Type="http://schemas.openxmlformats.org/officeDocument/2006/relationships/oleObject" Target="../embeddings/oleObject22.bin"/><Relationship Id="rId13" Type="http://schemas.openxmlformats.org/officeDocument/2006/relationships/image" Target="../media/image80.wmf"/><Relationship Id="rId14" Type="http://schemas.openxmlformats.org/officeDocument/2006/relationships/oleObject" Target="../embeddings/oleObject23.bin"/><Relationship Id="rId15" Type="http://schemas.openxmlformats.org/officeDocument/2006/relationships/image" Target="../media/image81.wmf"/><Relationship Id="rId16" Type="http://schemas.openxmlformats.org/officeDocument/2006/relationships/oleObject" Target="../embeddings/oleObject24.bin"/><Relationship Id="rId17" Type="http://schemas.openxmlformats.org/officeDocument/2006/relationships/image" Target="../media/image82.wmf"/><Relationship Id="rId18" Type="http://schemas.openxmlformats.org/officeDocument/2006/relationships/oleObject" Target="../embeddings/oleObject25.bin"/><Relationship Id="rId19" Type="http://schemas.openxmlformats.org/officeDocument/2006/relationships/image" Target="../media/image83.wmf"/><Relationship Id="rId1" Type="http://schemas.openxmlformats.org/officeDocument/2006/relationships/vmlDrawing" Target="../drawings/vmlDrawing5.vml"/><Relationship Id="rId2" Type="http://schemas.openxmlformats.org/officeDocument/2006/relationships/slideLayout" Target="../slideLayouts/slideLayout19.xml"/><Relationship Id="rId3" Type="http://schemas.openxmlformats.org/officeDocument/2006/relationships/notesSlide" Target="../notesSlides/notesSlide21.xml"/><Relationship Id="rId4" Type="http://schemas.openxmlformats.org/officeDocument/2006/relationships/oleObject" Target="../embeddings/oleObject18.bin"/><Relationship Id="rId5" Type="http://schemas.openxmlformats.org/officeDocument/2006/relationships/image" Target="../media/image76.wmf"/><Relationship Id="rId6" Type="http://schemas.openxmlformats.org/officeDocument/2006/relationships/oleObject" Target="../embeddings/oleObject19.bin"/><Relationship Id="rId7" Type="http://schemas.openxmlformats.org/officeDocument/2006/relationships/image" Target="../media/image77.wmf"/><Relationship Id="rId8"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11" Type="http://schemas.openxmlformats.org/officeDocument/2006/relationships/hyperlink" Target="https://en.wikipedia.org/wiki/Attribute_(computing)" TargetMode="External"/><Relationship Id="rId12" Type="http://schemas.openxmlformats.org/officeDocument/2006/relationships/hyperlink" Target="https://en.wikipedia.org/wiki/SQL" TargetMode="External"/><Relationship Id="rId13" Type="http://schemas.openxmlformats.org/officeDocument/2006/relationships/hyperlink" Target="https://en.wikipedia.org/wiki/Table_(database)" TargetMode="External"/><Relationship Id="rId14" Type="http://schemas.openxmlformats.org/officeDocument/2006/relationships/hyperlink" Target="https://en.wikipedia.org/wiki/Object-relational_mapping#cite_note-hibernate-orm-overview-1" TargetMode="External"/><Relationship Id="rId15" Type="http://schemas.openxmlformats.org/officeDocument/2006/relationships/hyperlink" Target="https://en.wikipedia.org/wiki/Persistence_(computer_science)" TargetMode="External"/><Relationship Id="rId1" Type="http://schemas.openxmlformats.org/officeDocument/2006/relationships/slideLayout" Target="../slideLayouts/slideLayout7.xml"/><Relationship Id="rId2" Type="http://schemas.openxmlformats.org/officeDocument/2006/relationships/hyperlink" Target="https://en.wikipedia.org/wiki/Computer_science" TargetMode="External"/><Relationship Id="rId3" Type="http://schemas.openxmlformats.org/officeDocument/2006/relationships/hyperlink" Target="https://en.wikipedia.org/wiki/Computer_programming" TargetMode="External"/><Relationship Id="rId4" Type="http://schemas.openxmlformats.org/officeDocument/2006/relationships/hyperlink" Target="https://en.wikipedia.org/wiki/Type_system" TargetMode="External"/><Relationship Id="rId5" Type="http://schemas.openxmlformats.org/officeDocument/2006/relationships/hyperlink" Target="https://en.wikipedia.org/wiki/Object-oriented" TargetMode="External"/><Relationship Id="rId6" Type="http://schemas.openxmlformats.org/officeDocument/2006/relationships/hyperlink" Target="https://en.wikipedia.org/wiki/Object_database" TargetMode="External"/><Relationship Id="rId7" Type="http://schemas.openxmlformats.org/officeDocument/2006/relationships/hyperlink" Target="https://en.wikipedia.org/wiki/Object-oriented_programming" TargetMode="External"/><Relationship Id="rId8" Type="http://schemas.openxmlformats.org/officeDocument/2006/relationships/hyperlink" Target="https://en.wikipedia.org/wiki/Data_management" TargetMode="External"/><Relationship Id="rId9" Type="http://schemas.openxmlformats.org/officeDocument/2006/relationships/hyperlink" Target="https://en.wikipedia.org/wiki/Object_(computer_science)" TargetMode="External"/><Relationship Id="rId10" Type="http://schemas.openxmlformats.org/officeDocument/2006/relationships/hyperlink" Target="https://en.wikipedia.org/wiki/Scalar_(computing)" TargetMode="Externa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29.bin"/><Relationship Id="rId5" Type="http://schemas.openxmlformats.org/officeDocument/2006/relationships/image" Target="../media/image87.wmf"/><Relationship Id="rId1" Type="http://schemas.openxmlformats.org/officeDocument/2006/relationships/vmlDrawing" Target="../drawings/vmlDrawing6.vml"/><Relationship Id="rId2"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30.bin"/><Relationship Id="rId5" Type="http://schemas.openxmlformats.org/officeDocument/2006/relationships/image" Target="../media/image88.wmf"/><Relationship Id="rId6" Type="http://schemas.openxmlformats.org/officeDocument/2006/relationships/oleObject" Target="../embeddings/oleObject31.bin"/><Relationship Id="rId7" Type="http://schemas.openxmlformats.org/officeDocument/2006/relationships/image" Target="../media/image89.wmf"/><Relationship Id="rId8" Type="http://schemas.openxmlformats.org/officeDocument/2006/relationships/oleObject" Target="../embeddings/oleObject32.bin"/><Relationship Id="rId9" Type="http://schemas.openxmlformats.org/officeDocument/2006/relationships/image" Target="../media/image90.wmf"/><Relationship Id="rId10" Type="http://schemas.openxmlformats.org/officeDocument/2006/relationships/oleObject" Target="../embeddings/oleObject33.bin"/><Relationship Id="rId11" Type="http://schemas.openxmlformats.org/officeDocument/2006/relationships/image" Target="../media/image91.wmf"/><Relationship Id="rId1" Type="http://schemas.openxmlformats.org/officeDocument/2006/relationships/vmlDrawing" Target="../drawings/vmlDrawing7.vml"/><Relationship Id="rId2"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34.bin"/><Relationship Id="rId5" Type="http://schemas.openxmlformats.org/officeDocument/2006/relationships/image" Target="../media/image92.wmf"/><Relationship Id="rId6" Type="http://schemas.openxmlformats.org/officeDocument/2006/relationships/oleObject" Target="../embeddings/oleObject35.bin"/><Relationship Id="rId7" Type="http://schemas.openxmlformats.org/officeDocument/2006/relationships/image" Target="../media/image93.wmf"/><Relationship Id="rId8" Type="http://schemas.openxmlformats.org/officeDocument/2006/relationships/oleObject" Target="../embeddings/oleObject36.bin"/><Relationship Id="rId9" Type="http://schemas.openxmlformats.org/officeDocument/2006/relationships/image" Target="../media/image90.wmf"/><Relationship Id="rId1" Type="http://schemas.openxmlformats.org/officeDocument/2006/relationships/vmlDrawing" Target="../drawings/vmlDrawing8.vml"/><Relationship Id="rId2"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37.bin"/><Relationship Id="rId5" Type="http://schemas.openxmlformats.org/officeDocument/2006/relationships/image" Target="../media/image94.wmf"/><Relationship Id="rId6" Type="http://schemas.openxmlformats.org/officeDocument/2006/relationships/oleObject" Target="../embeddings/oleObject38.bin"/><Relationship Id="rId7" Type="http://schemas.openxmlformats.org/officeDocument/2006/relationships/image" Target="../media/image95.wmf"/><Relationship Id="rId1" Type="http://schemas.openxmlformats.org/officeDocument/2006/relationships/vmlDrawing" Target="../drawings/vmlDrawing9.vml"/><Relationship Id="rId2"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Continue and Complete NoSQL DBs; Normalization/De-Normalization; Data Analysis</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13: No SQL, Normalization</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Overview</a:t>
            </a:r>
            <a:endParaRPr lang="en-US" dirty="0"/>
          </a:p>
        </p:txBody>
      </p:sp>
      <p:sp>
        <p:nvSpPr>
          <p:cNvPr id="4" name="Rectangle 3"/>
          <p:cNvSpPr/>
          <p:nvPr/>
        </p:nvSpPr>
        <p:spPr>
          <a:xfrm>
            <a:off x="6350726" y="1733550"/>
            <a:ext cx="2336074" cy="22098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mtClean="0">
                <a:solidFill>
                  <a:srgbClr val="0070C0"/>
                </a:solidFill>
              </a:rPr>
              <a:t>Database Server</a:t>
            </a:r>
            <a:endParaRPr lang="en-US">
              <a:solidFill>
                <a:srgbClr val="0070C0"/>
              </a:solidFill>
            </a:endParaRPr>
          </a:p>
        </p:txBody>
      </p:sp>
      <p:sp>
        <p:nvSpPr>
          <p:cNvPr id="5" name="Magnetic Disk 4"/>
          <p:cNvSpPr/>
          <p:nvPr/>
        </p:nvSpPr>
        <p:spPr>
          <a:xfrm>
            <a:off x="6781800" y="2298645"/>
            <a:ext cx="1524000" cy="1219200"/>
          </a:xfrm>
          <a:prstGeom prst="flowChartMagneticDisk">
            <a:avLst/>
          </a:prstGeom>
          <a:solidFill>
            <a:srgbClr val="0070C0"/>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pic>
        <p:nvPicPr>
          <p:cNvPr id="6" name="Picture 5"/>
          <p:cNvPicPr>
            <a:picLocks noChangeAspect="1"/>
          </p:cNvPicPr>
          <p:nvPr/>
        </p:nvPicPr>
        <p:blipFill>
          <a:blip r:embed="rId2"/>
          <a:stretch>
            <a:fillRect/>
          </a:stretch>
        </p:blipFill>
        <p:spPr>
          <a:xfrm>
            <a:off x="3952919" y="2038350"/>
            <a:ext cx="2016807" cy="1348740"/>
          </a:xfrm>
          <a:prstGeom prst="rect">
            <a:avLst/>
          </a:prstGeom>
        </p:spPr>
      </p:pic>
      <p:sp>
        <p:nvSpPr>
          <p:cNvPr id="7" name="TextBox 6"/>
          <p:cNvSpPr txBox="1"/>
          <p:nvPr/>
        </p:nvSpPr>
        <p:spPr>
          <a:xfrm>
            <a:off x="4562519" y="2538913"/>
            <a:ext cx="994183" cy="369332"/>
          </a:xfrm>
          <a:prstGeom prst="rect">
            <a:avLst/>
          </a:prstGeom>
          <a:noFill/>
        </p:spPr>
        <p:txBody>
          <a:bodyPr wrap="none" rtlCol="0">
            <a:spAutoFit/>
          </a:bodyPr>
          <a:lstStyle/>
          <a:p>
            <a:r>
              <a:rPr lang="en-US" smtClean="0"/>
              <a:t>Network</a:t>
            </a:r>
            <a:endParaRPr lang="en-US"/>
          </a:p>
        </p:txBody>
      </p:sp>
      <p:sp>
        <p:nvSpPr>
          <p:cNvPr id="8" name="Rectangle 7"/>
          <p:cNvSpPr/>
          <p:nvPr/>
        </p:nvSpPr>
        <p:spPr>
          <a:xfrm>
            <a:off x="144008" y="514350"/>
            <a:ext cx="2903992" cy="40386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mtClean="0">
                <a:solidFill>
                  <a:srgbClr val="0070C0"/>
                </a:solidFill>
              </a:rPr>
              <a:t>ClientServer</a:t>
            </a:r>
            <a:endParaRPr lang="en-US" dirty="0">
              <a:solidFill>
                <a:srgbClr val="0070C0"/>
              </a:solidFill>
            </a:endParaRPr>
          </a:p>
        </p:txBody>
      </p:sp>
      <p:sp>
        <p:nvSpPr>
          <p:cNvPr id="9" name="Rectangle 8"/>
          <p:cNvSpPr/>
          <p:nvPr/>
        </p:nvSpPr>
        <p:spPr>
          <a:xfrm>
            <a:off x="238264" y="4019550"/>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Network Driver</a:t>
            </a:r>
            <a:endParaRPr lang="en-US" sz="1600" dirty="0">
              <a:solidFill>
                <a:srgbClr val="0070C0"/>
              </a:solidFill>
            </a:endParaRPr>
          </a:p>
        </p:txBody>
      </p:sp>
      <p:sp>
        <p:nvSpPr>
          <p:cNvPr id="10" name="Rectangle 9"/>
          <p:cNvSpPr/>
          <p:nvPr/>
        </p:nvSpPr>
        <p:spPr>
          <a:xfrm>
            <a:off x="238264" y="3472557"/>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Database Driver</a:t>
            </a:r>
            <a:endParaRPr lang="en-US" sz="1600" dirty="0">
              <a:solidFill>
                <a:srgbClr val="0070C0"/>
              </a:solidFill>
            </a:endParaRPr>
          </a:p>
        </p:txBody>
      </p:sp>
      <p:sp>
        <p:nvSpPr>
          <p:cNvPr id="11" name="Rectangle 10"/>
          <p:cNvSpPr/>
          <p:nvPr/>
        </p:nvSpPr>
        <p:spPr>
          <a:xfrm>
            <a:off x="221768" y="2670810"/>
            <a:ext cx="1157140" cy="67437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Language</a:t>
            </a:r>
            <a:br>
              <a:rPr lang="en-US" sz="1600" smtClean="0">
                <a:solidFill>
                  <a:srgbClr val="0070C0"/>
                </a:solidFill>
              </a:rPr>
            </a:br>
            <a:r>
              <a:rPr lang="en-US" sz="1600" smtClean="0">
                <a:solidFill>
                  <a:srgbClr val="0070C0"/>
                </a:solidFill>
              </a:rPr>
              <a:t>Driver</a:t>
            </a:r>
            <a:endParaRPr lang="en-US" sz="1600" dirty="0">
              <a:solidFill>
                <a:srgbClr val="0070C0"/>
              </a:solidFill>
            </a:endParaRPr>
          </a:p>
        </p:txBody>
      </p:sp>
      <p:sp>
        <p:nvSpPr>
          <p:cNvPr id="12" name="Rectangle 11"/>
          <p:cNvSpPr/>
          <p:nvPr/>
        </p:nvSpPr>
        <p:spPr>
          <a:xfrm>
            <a:off x="1730294" y="2681669"/>
            <a:ext cx="1157140" cy="67437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Language</a:t>
            </a:r>
            <a:br>
              <a:rPr lang="en-US" sz="1600" smtClean="0">
                <a:solidFill>
                  <a:srgbClr val="0070C0"/>
                </a:solidFill>
              </a:rPr>
            </a:br>
            <a:r>
              <a:rPr lang="en-US" sz="1600" smtClean="0">
                <a:solidFill>
                  <a:srgbClr val="0070C0"/>
                </a:solidFill>
              </a:rPr>
              <a:t>Driver</a:t>
            </a:r>
            <a:endParaRPr lang="en-US" sz="1600" dirty="0">
              <a:solidFill>
                <a:srgbClr val="0070C0"/>
              </a:solidFill>
            </a:endParaRPr>
          </a:p>
        </p:txBody>
      </p:sp>
      <p:sp>
        <p:nvSpPr>
          <p:cNvPr id="13" name="Rectangle 12"/>
          <p:cNvSpPr/>
          <p:nvPr/>
        </p:nvSpPr>
        <p:spPr>
          <a:xfrm>
            <a:off x="1741422" y="1657350"/>
            <a:ext cx="1157140" cy="916285"/>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rgbClr val="0070C0"/>
                </a:solidFill>
              </a:rPr>
              <a:t>Framework</a:t>
            </a:r>
            <a:br>
              <a:rPr lang="en-US" sz="1600" dirty="0" smtClean="0">
                <a:solidFill>
                  <a:srgbClr val="0070C0"/>
                </a:solidFill>
              </a:rPr>
            </a:br>
            <a:r>
              <a:rPr lang="en-US" sz="1600" dirty="0" smtClean="0">
                <a:solidFill>
                  <a:srgbClr val="0070C0"/>
                </a:solidFill>
              </a:rPr>
              <a:t>(Mapping)</a:t>
            </a:r>
            <a:endParaRPr lang="en-US" sz="1600" dirty="0">
              <a:solidFill>
                <a:srgbClr val="0070C0"/>
              </a:solidFill>
            </a:endParaRPr>
          </a:p>
        </p:txBody>
      </p:sp>
      <p:sp>
        <p:nvSpPr>
          <p:cNvPr id="14" name="Rectangle 13"/>
          <p:cNvSpPr/>
          <p:nvPr/>
        </p:nvSpPr>
        <p:spPr>
          <a:xfrm>
            <a:off x="263682" y="1015070"/>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rgbClr val="0070C0"/>
                </a:solidFill>
              </a:rPr>
              <a:t>Application Code</a:t>
            </a:r>
            <a:endParaRPr lang="en-US" sz="1600" dirty="0">
              <a:solidFill>
                <a:srgbClr val="0070C0"/>
              </a:solidFill>
            </a:endParaRPr>
          </a:p>
        </p:txBody>
      </p:sp>
      <p:cxnSp>
        <p:nvCxnSpPr>
          <p:cNvPr id="16" name="Straight Arrow Connector 15"/>
          <p:cNvCxnSpPr>
            <a:stCxn id="9" idx="3"/>
          </p:cNvCxnSpPr>
          <p:nvPr/>
        </p:nvCxnSpPr>
        <p:spPr>
          <a:xfrm flipV="1">
            <a:off x="2902908" y="2908245"/>
            <a:ext cx="1050011" cy="133990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5" idx="2"/>
          </p:cNvCxnSpPr>
          <p:nvPr/>
        </p:nvCxnSpPr>
        <p:spPr>
          <a:xfrm>
            <a:off x="5969726" y="2712720"/>
            <a:ext cx="812074" cy="1955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3429000" y="514350"/>
            <a:ext cx="5562600" cy="3962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sz="1600" dirty="0" smtClean="0"/>
              <a:t>The application code is what you write to implement your homework (project)</a:t>
            </a:r>
          </a:p>
          <a:p>
            <a:pPr marL="285750" indent="-285750">
              <a:buFont typeface="Arial" charset="0"/>
              <a:buChar char="•"/>
            </a:pPr>
            <a:r>
              <a:rPr lang="en-US" sz="1600" dirty="0" smtClean="0"/>
              <a:t>Network driver is part of the operating system and sends/receives message using HTTP, TCP/IP, etc.</a:t>
            </a:r>
          </a:p>
          <a:p>
            <a:pPr marL="285750" indent="-285750">
              <a:buFont typeface="Arial" charset="0"/>
              <a:buChar char="•"/>
            </a:pPr>
            <a:r>
              <a:rPr lang="en-US" sz="1600" dirty="0" smtClean="0"/>
              <a:t>Database driver uses network driver to send commands and receive response, e.g.</a:t>
            </a:r>
          </a:p>
          <a:p>
            <a:pPr marL="742950" lvl="1" indent="-285750">
              <a:buFont typeface="Arial" charset="0"/>
              <a:buChar char="•"/>
            </a:pPr>
            <a:r>
              <a:rPr lang="en-US" sz="1600" dirty="0" smtClean="0"/>
              <a:t>SELECT * FROM </a:t>
            </a:r>
            <a:r>
              <a:rPr lang="mr-IN" sz="1600" dirty="0" smtClean="0"/>
              <a:t>…</a:t>
            </a:r>
            <a:endParaRPr lang="en-US" sz="1600" dirty="0" smtClean="0"/>
          </a:p>
          <a:p>
            <a:pPr marL="742950" lvl="1" indent="-285750">
              <a:buFont typeface="Arial" charset="0"/>
              <a:buChar char="•"/>
            </a:pPr>
            <a:r>
              <a:rPr lang="en-US" sz="1600" dirty="0" smtClean="0"/>
              <a:t>Match (</a:t>
            </a:r>
            <a:r>
              <a:rPr lang="en-US" sz="1600" dirty="0" err="1" smtClean="0"/>
              <a:t>n:Node</a:t>
            </a:r>
            <a:r>
              <a:rPr lang="en-US" sz="1600" dirty="0" smtClean="0"/>
              <a:t>) return </a:t>
            </a:r>
            <a:r>
              <a:rPr lang="mr-IN" sz="1600" dirty="0" smtClean="0"/>
              <a:t>…</a:t>
            </a:r>
            <a:endParaRPr lang="en-US" sz="1600" dirty="0" smtClean="0"/>
          </a:p>
          <a:p>
            <a:pPr marL="285750" indent="-285750">
              <a:buFont typeface="Arial" charset="0"/>
              <a:buChar char="•"/>
            </a:pPr>
            <a:r>
              <a:rPr lang="en-US" sz="1600" dirty="0" smtClean="0"/>
              <a:t>The commands and responses are in string/byte format.</a:t>
            </a:r>
          </a:p>
          <a:p>
            <a:pPr marL="285750" indent="-285750">
              <a:buFont typeface="Arial" charset="0"/>
              <a:buChar char="•"/>
            </a:pPr>
            <a:r>
              <a:rPr lang="en-US" sz="1600" dirty="0" smtClean="0"/>
              <a:t>The language driver connects to database driver to language concepts in a library, e.g. functions, object.</a:t>
            </a:r>
          </a:p>
          <a:p>
            <a:pPr marL="285750" indent="-285750">
              <a:buFont typeface="Arial" charset="0"/>
              <a:buChar char="•"/>
            </a:pPr>
            <a:r>
              <a:rPr lang="en-US" sz="1600" dirty="0" smtClean="0"/>
              <a:t>Framework/Mapping “reduces” the mismatch between</a:t>
            </a:r>
          </a:p>
          <a:p>
            <a:pPr marL="742950" lvl="1" indent="-285750">
              <a:buFont typeface="Arial" charset="0"/>
              <a:buChar char="•"/>
            </a:pPr>
            <a:r>
              <a:rPr lang="en-US" sz="1600" dirty="0" smtClean="0"/>
              <a:t>Language model.</a:t>
            </a:r>
          </a:p>
          <a:p>
            <a:pPr marL="742950" lvl="1" indent="-285750">
              <a:buFont typeface="Arial" charset="0"/>
              <a:buChar char="•"/>
            </a:pPr>
            <a:r>
              <a:rPr lang="en-US" sz="1600" dirty="0" smtClean="0"/>
              <a:t>Database model.</a:t>
            </a:r>
            <a:endParaRPr lang="en-US" sz="1600" dirty="0"/>
          </a:p>
        </p:txBody>
      </p:sp>
    </p:spTree>
    <p:extLst>
      <p:ext uri="{BB962C8B-B14F-4D97-AF65-F5344CB8AC3E}">
        <p14:creationId xmlns:p14="http://schemas.microsoft.com/office/powerpoint/2010/main" val="640172044"/>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r>
              <a:rPr lang="en-US" sz="2400" dirty="0" smtClean="0"/>
              <a:t>Object “Relational” Mapping </a:t>
            </a:r>
            <a:r>
              <a:rPr lang="mr-IN" sz="2400" dirty="0" smtClean="0"/>
              <a:t>–</a:t>
            </a:r>
            <a:r>
              <a:rPr lang="en-US" sz="2400" dirty="0" smtClean="0"/>
              <a:t> </a:t>
            </a:r>
            <a:r>
              <a:rPr lang="en-US" sz="2400" b="1" u="sng" dirty="0" smtClean="0"/>
              <a:t>Simple</a:t>
            </a:r>
            <a:r>
              <a:rPr lang="en-US" sz="2400" dirty="0" smtClean="0"/>
              <a:t> Python Example</a:t>
            </a:r>
            <a:endParaRPr lang="en-US" sz="2400" dirty="0"/>
          </a:p>
        </p:txBody>
      </p:sp>
      <p:pic>
        <p:nvPicPr>
          <p:cNvPr id="6" name="Picture 5"/>
          <p:cNvPicPr>
            <a:picLocks noChangeAspect="1"/>
          </p:cNvPicPr>
          <p:nvPr/>
        </p:nvPicPr>
        <p:blipFill>
          <a:blip r:embed="rId2"/>
          <a:stretch>
            <a:fillRect/>
          </a:stretch>
        </p:blipFill>
        <p:spPr>
          <a:xfrm>
            <a:off x="609600" y="555854"/>
            <a:ext cx="7696200" cy="4031791"/>
          </a:xfrm>
          <a:prstGeom prst="rect">
            <a:avLst/>
          </a:prstGeom>
        </p:spPr>
      </p:pic>
      <p:sp>
        <p:nvSpPr>
          <p:cNvPr id="7" name="Rectangle 6"/>
          <p:cNvSpPr/>
          <p:nvPr/>
        </p:nvSpPr>
        <p:spPr>
          <a:xfrm>
            <a:off x="152400" y="4310646"/>
            <a:ext cx="5257800" cy="276999"/>
          </a:xfrm>
          <a:prstGeom prst="rect">
            <a:avLst/>
          </a:prstGeom>
        </p:spPr>
        <p:txBody>
          <a:bodyPr wrap="square">
            <a:spAutoFit/>
          </a:bodyPr>
          <a:lstStyle/>
          <a:p>
            <a:r>
              <a:rPr lang="en-US" sz="1200" dirty="0"/>
              <a:t>https://</a:t>
            </a:r>
            <a:r>
              <a:rPr lang="en-US" sz="1200" dirty="0" err="1"/>
              <a:t>www.fullstackpython.com</a:t>
            </a:r>
            <a:r>
              <a:rPr lang="en-US" sz="1200" dirty="0"/>
              <a:t>/object-relational-mappers-</a:t>
            </a:r>
            <a:r>
              <a:rPr lang="en-US" sz="1200" dirty="0" err="1"/>
              <a:t>orms.html</a:t>
            </a:r>
            <a:endParaRPr lang="en-US" sz="1200" dirty="0"/>
          </a:p>
        </p:txBody>
      </p:sp>
    </p:spTree>
    <p:extLst>
      <p:ext uri="{BB962C8B-B14F-4D97-AF65-F5344CB8AC3E}">
        <p14:creationId xmlns:p14="http://schemas.microsoft.com/office/powerpoint/2010/main" val="947745476"/>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514350"/>
            <a:ext cx="7696200" cy="4122621"/>
          </a:xfrm>
          <a:prstGeom prst="rect">
            <a:avLst/>
          </a:prstGeom>
        </p:spPr>
      </p:pic>
      <p:sp>
        <p:nvSpPr>
          <p:cNvPr id="6" name="Title 1"/>
          <p:cNvSpPr>
            <a:spLocks noGrp="1"/>
          </p:cNvSpPr>
          <p:nvPr>
            <p:ph type="title"/>
          </p:nvPr>
        </p:nvSpPr>
        <p:spPr>
          <a:xfrm>
            <a:off x="228600" y="0"/>
            <a:ext cx="8279946" cy="387798"/>
          </a:xfrm>
        </p:spPr>
        <p:txBody>
          <a:bodyPr/>
          <a:lstStyle/>
          <a:p>
            <a:r>
              <a:rPr lang="en-US" sz="2400" dirty="0" smtClean="0"/>
              <a:t>Object “Relational” Mapping </a:t>
            </a:r>
            <a:r>
              <a:rPr lang="mr-IN" sz="2400" dirty="0" smtClean="0"/>
              <a:t>–</a:t>
            </a:r>
            <a:r>
              <a:rPr lang="en-US" sz="2400" dirty="0" smtClean="0"/>
              <a:t> </a:t>
            </a:r>
            <a:r>
              <a:rPr lang="en-US" sz="2400" b="1" u="sng" dirty="0" smtClean="0"/>
              <a:t>Simple</a:t>
            </a:r>
            <a:r>
              <a:rPr lang="en-US" sz="2400" dirty="0" smtClean="0"/>
              <a:t> Python Example</a:t>
            </a:r>
            <a:endParaRPr lang="en-US" sz="2400" dirty="0"/>
          </a:p>
        </p:txBody>
      </p:sp>
    </p:spTree>
    <p:extLst>
      <p:ext uri="{BB962C8B-B14F-4D97-AF65-F5344CB8AC3E}">
        <p14:creationId xmlns:p14="http://schemas.microsoft.com/office/powerpoint/2010/main" val="872005333"/>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8600" y="0"/>
            <a:ext cx="8279946" cy="387798"/>
          </a:xfrm>
        </p:spPr>
        <p:txBody>
          <a:bodyPr/>
          <a:lstStyle/>
          <a:p>
            <a:r>
              <a:rPr lang="en-US" sz="2400" dirty="0" smtClean="0"/>
              <a:t>Object “Relational” Mapping </a:t>
            </a:r>
            <a:r>
              <a:rPr lang="mr-IN" sz="2400" dirty="0" smtClean="0"/>
              <a:t>–</a:t>
            </a:r>
            <a:r>
              <a:rPr lang="en-US" sz="2400" dirty="0" smtClean="0"/>
              <a:t> </a:t>
            </a:r>
            <a:r>
              <a:rPr lang="en-US" sz="2400" b="1" u="sng" dirty="0" smtClean="0"/>
              <a:t>Simple</a:t>
            </a:r>
            <a:r>
              <a:rPr lang="en-US" sz="2400" dirty="0" smtClean="0"/>
              <a:t> Python Example</a:t>
            </a:r>
            <a:endParaRPr lang="en-US" sz="2400" dirty="0"/>
          </a:p>
        </p:txBody>
      </p:sp>
      <p:pic>
        <p:nvPicPr>
          <p:cNvPr id="3" name="Picture 2"/>
          <p:cNvPicPr>
            <a:picLocks noChangeAspect="1"/>
          </p:cNvPicPr>
          <p:nvPr/>
        </p:nvPicPr>
        <p:blipFill>
          <a:blip r:embed="rId2"/>
          <a:stretch>
            <a:fillRect/>
          </a:stretch>
        </p:blipFill>
        <p:spPr>
          <a:xfrm>
            <a:off x="3581400" y="1047750"/>
            <a:ext cx="5345514" cy="2632973"/>
          </a:xfrm>
          <a:prstGeom prst="rect">
            <a:avLst/>
          </a:prstGeom>
        </p:spPr>
      </p:pic>
      <p:pic>
        <p:nvPicPr>
          <p:cNvPr id="4" name="Picture 3"/>
          <p:cNvPicPr>
            <a:picLocks noChangeAspect="1"/>
          </p:cNvPicPr>
          <p:nvPr/>
        </p:nvPicPr>
        <p:blipFill>
          <a:blip r:embed="rId3"/>
          <a:stretch>
            <a:fillRect/>
          </a:stretch>
        </p:blipFill>
        <p:spPr>
          <a:xfrm>
            <a:off x="152400" y="819150"/>
            <a:ext cx="3333908" cy="3384550"/>
          </a:xfrm>
          <a:prstGeom prst="rect">
            <a:avLst/>
          </a:prstGeom>
        </p:spPr>
      </p:pic>
      <p:cxnSp>
        <p:nvCxnSpPr>
          <p:cNvPr id="8" name="Straight Arrow Connector 7"/>
          <p:cNvCxnSpPr/>
          <p:nvPr/>
        </p:nvCxnSpPr>
        <p:spPr>
          <a:xfrm>
            <a:off x="2133600" y="1276350"/>
            <a:ext cx="1352708"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209800" y="2038350"/>
            <a:ext cx="1371600"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667000" y="3181350"/>
            <a:ext cx="819308"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522460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Hibernate</a:t>
            </a:r>
            <a:endParaRPr lang="en-US" dirty="0"/>
          </a:p>
        </p:txBody>
      </p:sp>
      <p:pic>
        <p:nvPicPr>
          <p:cNvPr id="4" name="Picture 3"/>
          <p:cNvPicPr>
            <a:picLocks noChangeAspect="1"/>
          </p:cNvPicPr>
          <p:nvPr/>
        </p:nvPicPr>
        <p:blipFill>
          <a:blip r:embed="rId2"/>
          <a:stretch>
            <a:fillRect/>
          </a:stretch>
        </p:blipFill>
        <p:spPr>
          <a:xfrm>
            <a:off x="838200" y="514350"/>
            <a:ext cx="6566105" cy="4330835"/>
          </a:xfrm>
          <a:prstGeom prst="rect">
            <a:avLst/>
          </a:prstGeom>
        </p:spPr>
      </p:pic>
    </p:spTree>
    <p:extLst>
      <p:ext uri="{BB962C8B-B14F-4D97-AF65-F5344CB8AC3E}">
        <p14:creationId xmlns:p14="http://schemas.microsoft.com/office/powerpoint/2010/main" val="1614618073"/>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a:t>
            </a:r>
            <a:endParaRPr lang="en-US" dirty="0"/>
          </a:p>
        </p:txBody>
      </p:sp>
      <p:sp>
        <p:nvSpPr>
          <p:cNvPr id="3" name="Content Placeholder 2"/>
          <p:cNvSpPr>
            <a:spLocks noGrp="1"/>
          </p:cNvSpPr>
          <p:nvPr>
            <p:ph sz="half" idx="1"/>
          </p:nvPr>
        </p:nvSpPr>
        <p:spPr/>
        <p:txBody>
          <a:bodyPr/>
          <a:lstStyle/>
          <a:p>
            <a:r>
              <a:rPr lang="en-US" dirty="0" smtClean="0"/>
              <a:t>Why did I take this diversion?</a:t>
            </a:r>
          </a:p>
          <a:p>
            <a:pPr lvl="1"/>
            <a:r>
              <a:rPr lang="en-US" dirty="0" smtClean="0"/>
              <a:t>I have alluded to various frameworks, but never covered.</a:t>
            </a:r>
            <a:br>
              <a:rPr lang="en-US" dirty="0" smtClean="0"/>
            </a:br>
            <a:r>
              <a:rPr lang="en-US" dirty="0" smtClean="0"/>
              <a:t>You should be aware of the option of using the frameworks.</a:t>
            </a:r>
          </a:p>
          <a:p>
            <a:pPr lvl="1"/>
            <a:r>
              <a:rPr lang="en-US" dirty="0"/>
              <a:t>p</a:t>
            </a:r>
            <a:r>
              <a:rPr lang="en-US" dirty="0" smtClean="0"/>
              <a:t>y2neo is an example of one of these frameworks.</a:t>
            </a:r>
          </a:p>
          <a:p>
            <a:r>
              <a:rPr lang="en-US" dirty="0" smtClean="0"/>
              <a:t>There are pros and cons to using the frameworks:</a:t>
            </a:r>
          </a:p>
          <a:p>
            <a:pPr lvl="1"/>
            <a:r>
              <a:rPr lang="en-US" dirty="0" smtClean="0"/>
              <a:t>Pros: significantly improved productivity for simple applications and mappings.</a:t>
            </a:r>
          </a:p>
          <a:p>
            <a:pPr lvl="1"/>
            <a:r>
              <a:rPr lang="en-US" dirty="0" smtClean="0"/>
              <a:t>Cons: Anything complex can be virtually impossible if you use a framework.</a:t>
            </a:r>
          </a:p>
          <a:p>
            <a:pPr lvl="1"/>
            <a:r>
              <a:rPr lang="en-US" dirty="0" smtClean="0"/>
              <a:t>The Wikipedia article is a good start on pros and cons.</a:t>
            </a:r>
          </a:p>
          <a:p>
            <a:r>
              <a:rPr lang="en-US" dirty="0" smtClean="0"/>
              <a:t>Why didn’t I tell you about/let you use these frameworks?</a:t>
            </a:r>
          </a:p>
          <a:p>
            <a:pPr lvl="1"/>
            <a:r>
              <a:rPr lang="en-US" dirty="0" smtClean="0"/>
              <a:t>You would not have learned the fundamental concepts in databases and models.</a:t>
            </a:r>
          </a:p>
          <a:p>
            <a:pPr lvl="1"/>
            <a:r>
              <a:rPr lang="en-US" dirty="0" smtClean="0"/>
              <a:t>Frameworks are not helpful for many application scenarios.</a:t>
            </a:r>
            <a:endParaRPr lang="en-US" dirty="0"/>
          </a:p>
        </p:txBody>
      </p:sp>
    </p:spTree>
    <p:extLst>
      <p:ext uri="{BB962C8B-B14F-4D97-AF65-F5344CB8AC3E}">
        <p14:creationId xmlns:p14="http://schemas.microsoft.com/office/powerpoint/2010/main" val="282399953"/>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a:solidFill>
                  <a:schemeClr val="bg1"/>
                </a:solidFill>
              </a:rPr>
              <a:t>Graph Database Completion</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16</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5772482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Neo4j and HW4</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548466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Neo4j Query</a:t>
            </a:r>
            <a:endParaRPr lang="en-US" dirty="0"/>
          </a:p>
        </p:txBody>
      </p:sp>
      <p:pic>
        <p:nvPicPr>
          <p:cNvPr id="4" name="Picture 3"/>
          <p:cNvPicPr>
            <a:picLocks noChangeAspect="1"/>
          </p:cNvPicPr>
          <p:nvPr/>
        </p:nvPicPr>
        <p:blipFill>
          <a:blip r:embed="rId2"/>
          <a:stretch>
            <a:fillRect/>
          </a:stretch>
        </p:blipFill>
        <p:spPr>
          <a:xfrm>
            <a:off x="660173" y="514350"/>
            <a:ext cx="7416800" cy="3860800"/>
          </a:xfrm>
          <a:prstGeom prst="rect">
            <a:avLst/>
          </a:prstGeom>
        </p:spPr>
      </p:pic>
    </p:spTree>
    <p:extLst>
      <p:ext uri="{BB962C8B-B14F-4D97-AF65-F5344CB8AC3E}">
        <p14:creationId xmlns:p14="http://schemas.microsoft.com/office/powerpoint/2010/main" val="2033740407"/>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Neo4j Query</a:t>
            </a:r>
            <a:endParaRPr lang="en-US" dirty="0"/>
          </a:p>
        </p:txBody>
      </p:sp>
      <p:sp>
        <p:nvSpPr>
          <p:cNvPr id="4" name="Content Placeholder 3"/>
          <p:cNvSpPr>
            <a:spLocks noGrp="1"/>
          </p:cNvSpPr>
          <p:nvPr>
            <p:ph sz="half" idx="1"/>
          </p:nvPr>
        </p:nvSpPr>
        <p:spPr>
          <a:xfrm>
            <a:off x="152400" y="666750"/>
            <a:ext cx="3810000" cy="3962400"/>
          </a:xfrm>
        </p:spPr>
        <p:txBody>
          <a:bodyPr>
            <a:normAutofit/>
          </a:bodyPr>
          <a:lstStyle/>
          <a:p>
            <a:r>
              <a:rPr lang="en-US" dirty="0" smtClean="0"/>
              <a:t>What is really happening?</a:t>
            </a:r>
          </a:p>
          <a:p>
            <a:pPr lvl="1"/>
            <a:r>
              <a:rPr lang="en-US" dirty="0" smtClean="0"/>
              <a:t>The query is returning a complex data structure.</a:t>
            </a:r>
          </a:p>
          <a:p>
            <a:pPr lvl="1"/>
            <a:r>
              <a:rPr lang="en-US" dirty="0" smtClean="0"/>
              <a:t>Code running in JavaScript in the browser is</a:t>
            </a:r>
          </a:p>
          <a:p>
            <a:pPr lvl="2"/>
            <a:r>
              <a:rPr lang="en-US" dirty="0" smtClean="0"/>
              <a:t>Parsing response.</a:t>
            </a:r>
          </a:p>
          <a:p>
            <a:pPr lvl="2"/>
            <a:r>
              <a:rPr lang="en-US" dirty="0" smtClean="0"/>
              <a:t>Laying out the graph.</a:t>
            </a:r>
          </a:p>
          <a:p>
            <a:r>
              <a:rPr lang="en-US" dirty="0" smtClean="0"/>
              <a:t>When</a:t>
            </a:r>
          </a:p>
          <a:p>
            <a:pPr lvl="1"/>
            <a:r>
              <a:rPr lang="en-US" dirty="0"/>
              <a:t>Y</a:t>
            </a:r>
            <a:r>
              <a:rPr lang="en-US" dirty="0" smtClean="0"/>
              <a:t>ou directly use a language driver/connector.</a:t>
            </a:r>
          </a:p>
          <a:p>
            <a:pPr lvl="1"/>
            <a:r>
              <a:rPr lang="en-US" dirty="0" smtClean="0"/>
              <a:t>You get a similarly complex data structure.</a:t>
            </a:r>
          </a:p>
          <a:p>
            <a:pPr lvl="1"/>
            <a:r>
              <a:rPr lang="en-US" dirty="0" smtClean="0"/>
              <a:t>Mapping into the language constructs.</a:t>
            </a:r>
            <a:endParaRPr lang="en-US" dirty="0"/>
          </a:p>
        </p:txBody>
      </p:sp>
      <p:pic>
        <p:nvPicPr>
          <p:cNvPr id="3" name="Picture 2"/>
          <p:cNvPicPr>
            <a:picLocks noChangeAspect="1"/>
          </p:cNvPicPr>
          <p:nvPr/>
        </p:nvPicPr>
        <p:blipFill>
          <a:blip r:embed="rId2"/>
          <a:stretch>
            <a:fillRect/>
          </a:stretch>
        </p:blipFill>
        <p:spPr>
          <a:xfrm>
            <a:off x="4191000" y="133350"/>
            <a:ext cx="4640019" cy="4394009"/>
          </a:xfrm>
          <a:prstGeom prst="rect">
            <a:avLst/>
          </a:prstGeom>
        </p:spPr>
      </p:pic>
    </p:spTree>
    <p:extLst>
      <p:ext uri="{BB962C8B-B14F-4D97-AF65-F5344CB8AC3E}">
        <p14:creationId xmlns:p14="http://schemas.microsoft.com/office/powerpoint/2010/main" val="1735657228"/>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2</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24135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a:t>
            </a:r>
            <a:r>
              <a:rPr lang="en-US" i="1" dirty="0" smtClean="0"/>
              <a:t>driver</a:t>
            </a:r>
            <a:endParaRPr lang="en-US" dirty="0"/>
          </a:p>
        </p:txBody>
      </p:sp>
      <p:sp>
        <p:nvSpPr>
          <p:cNvPr id="3" name="Content Placeholder 2"/>
          <p:cNvSpPr>
            <a:spLocks noGrp="1"/>
          </p:cNvSpPr>
          <p:nvPr>
            <p:ph sz="half" idx="1"/>
          </p:nvPr>
        </p:nvSpPr>
        <p:spPr/>
        <p:txBody>
          <a:bodyPr>
            <a:normAutofit/>
          </a:bodyPr>
          <a:lstStyle/>
          <a:p>
            <a:pPr marL="0" indent="0">
              <a:buNone/>
            </a:pPr>
            <a:r>
              <a:rPr lang="en-US" sz="1600" b="1" dirty="0">
                <a:solidFill>
                  <a:srgbClr val="000080"/>
                </a:solidFill>
              </a:rPr>
              <a:t>import </a:t>
            </a:r>
            <a:r>
              <a:rPr lang="en-US" sz="1600" dirty="0" err="1"/>
              <a:t>json</a:t>
            </a:r>
            <a:r>
              <a:rPr lang="en-US" sz="1600" dirty="0"/>
              <a:t/>
            </a:r>
            <a:br>
              <a:rPr lang="en-US" sz="1600" dirty="0"/>
            </a:br>
            <a:r>
              <a:rPr lang="en-US" sz="1600" b="1" dirty="0">
                <a:solidFill>
                  <a:srgbClr val="000080"/>
                </a:solidFill>
              </a:rPr>
              <a:t>from </a:t>
            </a:r>
            <a:r>
              <a:rPr lang="en-US" sz="1600" dirty="0"/>
              <a:t>HW4Template.utils </a:t>
            </a:r>
            <a:r>
              <a:rPr lang="en-US" sz="1600" b="1" dirty="0">
                <a:solidFill>
                  <a:srgbClr val="000080"/>
                </a:solidFill>
              </a:rPr>
              <a:t>import </a:t>
            </a:r>
            <a:r>
              <a:rPr lang="en-US" sz="1600" dirty="0" err="1"/>
              <a:t>utils</a:t>
            </a:r>
            <a:r>
              <a:rPr lang="en-US" sz="1600" dirty="0"/>
              <a:t> </a:t>
            </a:r>
            <a:r>
              <a:rPr lang="en-US" sz="1600" b="1" dirty="0">
                <a:solidFill>
                  <a:srgbClr val="000080"/>
                </a:solidFill>
              </a:rPr>
              <a:t>as </a:t>
            </a:r>
            <a:r>
              <a:rPr lang="en-US" sz="1600" dirty="0" err="1"/>
              <a:t>ut</a:t>
            </a:r>
            <a:r>
              <a:rPr lang="en-US" sz="1600" dirty="0"/>
              <a:t/>
            </a:r>
            <a:br>
              <a:rPr lang="en-US" sz="1600" dirty="0"/>
            </a:br>
            <a:r>
              <a:rPr lang="en-US" sz="1600" dirty="0"/>
              <a:t/>
            </a:r>
            <a:br>
              <a:rPr lang="en-US" sz="1600" dirty="0"/>
            </a:br>
            <a:r>
              <a:rPr lang="en-US" sz="1600" b="1" dirty="0">
                <a:solidFill>
                  <a:srgbClr val="000080"/>
                </a:solidFill>
              </a:rPr>
              <a:t>from </a:t>
            </a:r>
            <a:r>
              <a:rPr lang="en-US" sz="1600" dirty="0"/>
              <a:t>neo4j.v1 </a:t>
            </a:r>
            <a:r>
              <a:rPr lang="en-US" sz="1600" b="1" dirty="0">
                <a:solidFill>
                  <a:srgbClr val="000080"/>
                </a:solidFill>
              </a:rPr>
              <a:t>import </a:t>
            </a:r>
            <a:r>
              <a:rPr lang="en-US" sz="1600" dirty="0" err="1"/>
              <a:t>GraphDatabase</a:t>
            </a:r>
            <a:r>
              <a:rPr lang="en-US" sz="1600" dirty="0"/>
              <a:t/>
            </a:r>
            <a:br>
              <a:rPr lang="en-US" sz="1600" dirty="0"/>
            </a:br>
            <a:r>
              <a:rPr lang="en-US" sz="1600" dirty="0"/>
              <a:t/>
            </a:r>
            <a:br>
              <a:rPr lang="en-US" sz="1600" dirty="0"/>
            </a:br>
            <a:r>
              <a:rPr lang="en-US" sz="1600" dirty="0" err="1"/>
              <a:t>ut.set_debug_mode</a:t>
            </a:r>
            <a:r>
              <a:rPr lang="en-US" sz="1600" dirty="0"/>
              <a:t>(</a:t>
            </a:r>
            <a:r>
              <a:rPr lang="en-US" sz="1600" b="1" dirty="0">
                <a:solidFill>
                  <a:srgbClr val="000080"/>
                </a:solidFill>
              </a:rPr>
              <a:t>False</a:t>
            </a:r>
            <a:r>
              <a:rPr lang="en-US" sz="1600" dirty="0"/>
              <a:t>)</a:t>
            </a:r>
            <a:br>
              <a:rPr lang="en-US" sz="1600" dirty="0"/>
            </a:br>
            <a:r>
              <a:rPr lang="en-US" sz="1600" dirty="0"/>
              <a:t/>
            </a:r>
            <a:br>
              <a:rPr lang="en-US" sz="1600" dirty="0"/>
            </a:br>
            <a:r>
              <a:rPr lang="en-US" sz="1600" dirty="0"/>
              <a:t>_driver = </a:t>
            </a:r>
            <a:r>
              <a:rPr lang="en-US" sz="1600" dirty="0" err="1"/>
              <a:t>GraphDatabase.driver</a:t>
            </a:r>
            <a:r>
              <a:rPr lang="en-US" sz="1600" dirty="0"/>
              <a:t>(</a:t>
            </a:r>
            <a:r>
              <a:rPr lang="en-US" sz="1600" dirty="0" err="1">
                <a:solidFill>
                  <a:srgbClr val="660099"/>
                </a:solidFill>
              </a:rPr>
              <a:t>uri</a:t>
            </a:r>
            <a:r>
              <a:rPr lang="en-US" sz="1600" dirty="0"/>
              <a:t>=</a:t>
            </a:r>
            <a:r>
              <a:rPr lang="en-US" sz="1600" b="1" dirty="0">
                <a:solidFill>
                  <a:srgbClr val="008080"/>
                </a:solidFill>
              </a:rPr>
              <a:t>"bolt://localhost:7687"</a:t>
            </a:r>
            <a:r>
              <a:rPr lang="en-US" sz="1600" dirty="0"/>
              <a:t>, </a:t>
            </a:r>
            <a:r>
              <a:rPr lang="en-US" sz="1600" dirty="0" err="1">
                <a:solidFill>
                  <a:srgbClr val="660099"/>
                </a:solidFill>
              </a:rPr>
              <a:t>auth</a:t>
            </a:r>
            <a:r>
              <a:rPr lang="en-US" sz="1600" dirty="0"/>
              <a:t>=(</a:t>
            </a:r>
            <a:r>
              <a:rPr lang="en-US" sz="1600" b="1" dirty="0">
                <a:solidFill>
                  <a:srgbClr val="008080"/>
                </a:solidFill>
              </a:rPr>
              <a:t>"neo4j"</a:t>
            </a:r>
            <a:r>
              <a:rPr lang="en-US" sz="1600" dirty="0"/>
              <a:t>, </a:t>
            </a:r>
            <a:r>
              <a:rPr lang="en-US" sz="1600" dirty="0" smtClean="0"/>
              <a:t>						</a:t>
            </a:r>
            <a:r>
              <a:rPr lang="en-US" sz="1600" b="1" dirty="0" smtClean="0">
                <a:solidFill>
                  <a:srgbClr val="008080"/>
                </a:solidFill>
              </a:rPr>
              <a:t>”XXXXXXX"</a:t>
            </a:r>
            <a:r>
              <a:rPr lang="en-US" sz="1600" dirty="0" smtClean="0"/>
              <a:t>))</a:t>
            </a:r>
            <a:r>
              <a:rPr lang="en-US" sz="1600" dirty="0"/>
              <a:t/>
            </a:r>
            <a:br>
              <a:rPr lang="en-US" sz="1600" dirty="0"/>
            </a:br>
            <a:r>
              <a:rPr lang="en-US" sz="1600" dirty="0"/>
              <a:t/>
            </a:r>
            <a:br>
              <a:rPr lang="en-US" sz="1600" dirty="0"/>
            </a:br>
            <a:r>
              <a:rPr lang="en-US" sz="1600" b="1" dirty="0" err="1">
                <a:solidFill>
                  <a:srgbClr val="000080"/>
                </a:solidFill>
              </a:rPr>
              <a:t>def</a:t>
            </a:r>
            <a:r>
              <a:rPr lang="en-US" sz="1600" b="1" dirty="0">
                <a:solidFill>
                  <a:srgbClr val="000080"/>
                </a:solidFill>
              </a:rPr>
              <a:t> </a:t>
            </a:r>
            <a:r>
              <a:rPr lang="en-US" sz="1600" dirty="0"/>
              <a:t>close(self):</a:t>
            </a:r>
            <a:br>
              <a:rPr lang="en-US" sz="1600" dirty="0"/>
            </a:br>
            <a:r>
              <a:rPr lang="en-US" sz="1600" dirty="0"/>
              <a:t>    self._</a:t>
            </a:r>
            <a:r>
              <a:rPr lang="en-US" sz="1600" dirty="0" err="1"/>
              <a:t>driver.close</a:t>
            </a:r>
            <a:r>
              <a:rPr lang="en-US" sz="1600" dirty="0"/>
              <a:t>()</a:t>
            </a:r>
          </a:p>
        </p:txBody>
      </p:sp>
    </p:spTree>
    <p:extLst>
      <p:ext uri="{BB962C8B-B14F-4D97-AF65-F5344CB8AC3E}">
        <p14:creationId xmlns:p14="http://schemas.microsoft.com/office/powerpoint/2010/main" val="1180263185"/>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a:t>
            </a:r>
            <a:r>
              <a:rPr lang="en-US" i="1" dirty="0"/>
              <a:t>driver</a:t>
            </a:r>
            <a:endParaRPr lang="en-US" dirty="0"/>
          </a:p>
        </p:txBody>
      </p:sp>
      <p:pic>
        <p:nvPicPr>
          <p:cNvPr id="4" name="Picture 3"/>
          <p:cNvPicPr>
            <a:picLocks noChangeAspect="1"/>
          </p:cNvPicPr>
          <p:nvPr/>
        </p:nvPicPr>
        <p:blipFill>
          <a:blip r:embed="rId2"/>
          <a:stretch>
            <a:fillRect/>
          </a:stretch>
        </p:blipFill>
        <p:spPr>
          <a:xfrm>
            <a:off x="381000" y="590550"/>
            <a:ext cx="7708900" cy="3854450"/>
          </a:xfrm>
          <a:prstGeom prst="rect">
            <a:avLst/>
          </a:prstGeom>
        </p:spPr>
      </p:pic>
    </p:spTree>
    <p:extLst>
      <p:ext uri="{BB962C8B-B14F-4D97-AF65-F5344CB8AC3E}">
        <p14:creationId xmlns:p14="http://schemas.microsoft.com/office/powerpoint/2010/main" val="679511062"/>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a:t>
            </a:r>
            <a:r>
              <a:rPr lang="en-US" i="1" dirty="0" smtClean="0"/>
              <a:t>driver</a:t>
            </a:r>
            <a:endParaRPr lang="en-US" dirty="0"/>
          </a:p>
        </p:txBody>
      </p:sp>
      <p:sp>
        <p:nvSpPr>
          <p:cNvPr id="5" name="Content Placeholder 4"/>
          <p:cNvSpPr>
            <a:spLocks noGrp="1"/>
          </p:cNvSpPr>
          <p:nvPr>
            <p:ph sz="half" idx="1"/>
          </p:nvPr>
        </p:nvSpPr>
        <p:spPr>
          <a:xfrm>
            <a:off x="228600" y="2618122"/>
            <a:ext cx="8495740" cy="1897122"/>
          </a:xfrm>
        </p:spPr>
        <p:txBody>
          <a:bodyPr>
            <a:normAutofit fontScale="92500" lnSpcReduction="20000"/>
          </a:bodyPr>
          <a:lstStyle/>
          <a:p>
            <a:pPr>
              <a:lnSpc>
                <a:spcPct val="120000"/>
              </a:lnSpc>
              <a:spcBef>
                <a:spcPts val="0"/>
              </a:spcBef>
              <a:spcAft>
                <a:spcPts val="200"/>
              </a:spcAft>
            </a:pPr>
            <a:r>
              <a:rPr lang="en-US" dirty="0" smtClean="0"/>
              <a:t>Relational database queries operate on tables and produce tables.</a:t>
            </a:r>
          </a:p>
          <a:p>
            <a:pPr>
              <a:lnSpc>
                <a:spcPct val="120000"/>
              </a:lnSpc>
              <a:spcBef>
                <a:spcPts val="0"/>
              </a:spcBef>
              <a:spcAft>
                <a:spcPts val="200"/>
              </a:spcAft>
            </a:pPr>
            <a:r>
              <a:rPr lang="en-US" dirty="0" smtClean="0"/>
              <a:t>Neo4j queries </a:t>
            </a:r>
            <a:r>
              <a:rPr lang="en-US" i="1" dirty="0" smtClean="0"/>
              <a:t>operate</a:t>
            </a:r>
            <a:r>
              <a:rPr lang="en-US" dirty="0" smtClean="0"/>
              <a:t> on </a:t>
            </a:r>
            <a:r>
              <a:rPr lang="en-US" i="1" dirty="0" smtClean="0"/>
              <a:t>graphs</a:t>
            </a:r>
            <a:r>
              <a:rPr lang="en-US" dirty="0" smtClean="0"/>
              <a:t> and (usually) </a:t>
            </a:r>
            <a:r>
              <a:rPr lang="en-US" i="1" dirty="0" smtClean="0"/>
              <a:t>product graphs.</a:t>
            </a:r>
          </a:p>
          <a:p>
            <a:pPr>
              <a:lnSpc>
                <a:spcPct val="120000"/>
              </a:lnSpc>
              <a:spcBef>
                <a:spcPts val="0"/>
              </a:spcBef>
              <a:spcAft>
                <a:spcPts val="200"/>
              </a:spcAft>
            </a:pPr>
            <a:r>
              <a:rPr lang="en-US" dirty="0" smtClean="0"/>
              <a:t>Programming languages do not directly support tables or graphs.</a:t>
            </a:r>
          </a:p>
          <a:p>
            <a:pPr>
              <a:lnSpc>
                <a:spcPct val="120000"/>
              </a:lnSpc>
              <a:spcBef>
                <a:spcPts val="0"/>
              </a:spcBef>
              <a:spcAft>
                <a:spcPts val="200"/>
              </a:spcAft>
            </a:pPr>
            <a:r>
              <a:rPr lang="en-US" dirty="0" smtClean="0"/>
              <a:t>So, the drivers convert the query results into the programming languages types and constructs:</a:t>
            </a:r>
          </a:p>
          <a:p>
            <a:pPr lvl="1">
              <a:lnSpc>
                <a:spcPct val="120000"/>
              </a:lnSpc>
              <a:spcBef>
                <a:spcPts val="0"/>
              </a:spcBef>
              <a:spcAft>
                <a:spcPts val="200"/>
              </a:spcAft>
            </a:pPr>
            <a:r>
              <a:rPr lang="en-US" dirty="0"/>
              <a:t>c</a:t>
            </a:r>
            <a:r>
              <a:rPr lang="en-US" dirty="0" smtClean="0"/>
              <a:t>ursor() and list[] or </a:t>
            </a:r>
            <a:r>
              <a:rPr lang="en-US" dirty="0" err="1" smtClean="0"/>
              <a:t>OrderedDict</a:t>
            </a:r>
            <a:r>
              <a:rPr lang="en-US" dirty="0" smtClean="0"/>
              <a:t>{} for relational and Python.</a:t>
            </a:r>
          </a:p>
          <a:p>
            <a:pPr lvl="1">
              <a:lnSpc>
                <a:spcPct val="120000"/>
              </a:lnSpc>
              <a:spcBef>
                <a:spcPts val="0"/>
              </a:spcBef>
              <a:spcAft>
                <a:spcPts val="200"/>
              </a:spcAft>
            </a:pPr>
            <a:r>
              <a:rPr lang="en-US" i="1" dirty="0" err="1" smtClean="0"/>
              <a:t>BoltStatementResult</a:t>
            </a:r>
            <a:r>
              <a:rPr lang="en-US" dirty="0" smtClean="0"/>
              <a:t> for Neo4j and Python</a:t>
            </a:r>
            <a:endParaRPr lang="en-US" i="1" dirty="0"/>
          </a:p>
        </p:txBody>
      </p:sp>
      <p:pic>
        <p:nvPicPr>
          <p:cNvPr id="4" name="Picture 3"/>
          <p:cNvPicPr>
            <a:picLocks noChangeAspect="1"/>
          </p:cNvPicPr>
          <p:nvPr/>
        </p:nvPicPr>
        <p:blipFill>
          <a:blip r:embed="rId2"/>
          <a:stretch>
            <a:fillRect/>
          </a:stretch>
        </p:blipFill>
        <p:spPr>
          <a:xfrm>
            <a:off x="204247" y="514350"/>
            <a:ext cx="8610600" cy="2103771"/>
          </a:xfrm>
          <a:prstGeom prst="rect">
            <a:avLst/>
          </a:prstGeom>
        </p:spPr>
      </p:pic>
    </p:spTree>
    <p:extLst>
      <p:ext uri="{BB962C8B-B14F-4D97-AF65-F5344CB8AC3E}">
        <p14:creationId xmlns:p14="http://schemas.microsoft.com/office/powerpoint/2010/main" val="2013478948"/>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Picture 4"/>
          <p:cNvPicPr>
            <a:picLocks noChangeAspect="1"/>
          </p:cNvPicPr>
          <p:nvPr/>
        </p:nvPicPr>
        <p:blipFill>
          <a:blip r:embed="rId2"/>
          <a:stretch>
            <a:fillRect/>
          </a:stretch>
        </p:blipFill>
        <p:spPr>
          <a:xfrm>
            <a:off x="1600200" y="368748"/>
            <a:ext cx="7330826" cy="4178956"/>
          </a:xfrm>
          <a:prstGeom prst="rect">
            <a:avLst/>
          </a:prstGeom>
        </p:spPr>
      </p:pic>
    </p:spTree>
    <p:extLst>
      <p:ext uri="{BB962C8B-B14F-4D97-AF65-F5344CB8AC3E}">
        <p14:creationId xmlns:p14="http://schemas.microsoft.com/office/powerpoint/2010/main" val="727205042"/>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3" name="Picture 2"/>
          <p:cNvPicPr>
            <a:picLocks noChangeAspect="1"/>
          </p:cNvPicPr>
          <p:nvPr/>
        </p:nvPicPr>
        <p:blipFill>
          <a:blip r:embed="rId2"/>
          <a:stretch>
            <a:fillRect/>
          </a:stretch>
        </p:blipFill>
        <p:spPr>
          <a:xfrm>
            <a:off x="1371600" y="385049"/>
            <a:ext cx="7631352" cy="4225570"/>
          </a:xfrm>
          <a:prstGeom prst="rect">
            <a:avLst/>
          </a:prstGeom>
        </p:spPr>
      </p:pic>
    </p:spTree>
    <p:extLst>
      <p:ext uri="{BB962C8B-B14F-4D97-AF65-F5344CB8AC3E}">
        <p14:creationId xmlns:p14="http://schemas.microsoft.com/office/powerpoint/2010/main" val="723406929"/>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Picture 4"/>
          <p:cNvPicPr>
            <a:picLocks noChangeAspect="1"/>
          </p:cNvPicPr>
          <p:nvPr/>
        </p:nvPicPr>
        <p:blipFill>
          <a:blip r:embed="rId2"/>
          <a:stretch>
            <a:fillRect/>
          </a:stretch>
        </p:blipFill>
        <p:spPr>
          <a:xfrm>
            <a:off x="76200" y="438150"/>
            <a:ext cx="7392041" cy="4248150"/>
          </a:xfrm>
          <a:prstGeom prst="rect">
            <a:avLst/>
          </a:prstGeom>
        </p:spPr>
      </p:pic>
      <p:sp>
        <p:nvSpPr>
          <p:cNvPr id="6" name="TextBox 5"/>
          <p:cNvSpPr txBox="1"/>
          <p:nvPr/>
        </p:nvSpPr>
        <p:spPr>
          <a:xfrm>
            <a:off x="2590800" y="2562225"/>
            <a:ext cx="6439904" cy="1477328"/>
          </a:xfrm>
          <a:prstGeom prst="rect">
            <a:avLst/>
          </a:prstGeom>
          <a:noFill/>
        </p:spPr>
        <p:txBody>
          <a:bodyPr wrap="none" rtlCol="0">
            <a:spAutoFit/>
          </a:bodyPr>
          <a:lstStyle/>
          <a:p>
            <a:pPr marL="285750" indent="-285750">
              <a:buFont typeface="Arial" charset="0"/>
              <a:buChar char="•"/>
            </a:pPr>
            <a:r>
              <a:rPr lang="en-US" dirty="0" smtClean="0"/>
              <a:t>This is what is actually coming back to Python.</a:t>
            </a:r>
          </a:p>
          <a:p>
            <a:pPr marL="285750" indent="-285750">
              <a:buFont typeface="Arial" charset="0"/>
              <a:buChar char="•"/>
            </a:pPr>
            <a:r>
              <a:rPr lang="en-US" dirty="0" smtClean="0"/>
              <a:t>Gets mapped into a relatively complex but</a:t>
            </a:r>
            <a:br>
              <a:rPr lang="en-US" dirty="0" smtClean="0"/>
            </a:br>
            <a:r>
              <a:rPr lang="en-US" dirty="0" smtClean="0"/>
              <a:t>powerful Python data structure.</a:t>
            </a:r>
          </a:p>
          <a:p>
            <a:pPr marL="285750" indent="-285750">
              <a:buFont typeface="Arial" charset="0"/>
              <a:buChar char="•"/>
            </a:pPr>
            <a:endParaRPr lang="en-US" dirty="0"/>
          </a:p>
          <a:p>
            <a:pPr marL="285750" indent="-285750">
              <a:buFont typeface="Arial" charset="0"/>
              <a:buChar char="•"/>
            </a:pPr>
            <a:r>
              <a:rPr lang="en-US" dirty="0"/>
              <a:t>https://neo4j.com/docs/</a:t>
            </a:r>
            <a:r>
              <a:rPr lang="en-US" dirty="0" err="1"/>
              <a:t>api</a:t>
            </a:r>
            <a:r>
              <a:rPr lang="en-US" dirty="0"/>
              <a:t>/python-driver/current/</a:t>
            </a:r>
            <a:r>
              <a:rPr lang="en-US" dirty="0" err="1"/>
              <a:t>results.html</a:t>
            </a:r>
            <a:endParaRPr lang="en-US" dirty="0"/>
          </a:p>
        </p:txBody>
      </p:sp>
    </p:spTree>
    <p:extLst>
      <p:ext uri="{BB962C8B-B14F-4D97-AF65-F5344CB8AC3E}">
        <p14:creationId xmlns:p14="http://schemas.microsoft.com/office/powerpoint/2010/main" val="189303353"/>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py2neo, queries and HW4</a:t>
            </a:r>
            <a:endParaRPr lang="en-US" dirty="0"/>
          </a:p>
        </p:txBody>
      </p:sp>
      <p:pic>
        <p:nvPicPr>
          <p:cNvPr id="5" name="Picture 4"/>
          <p:cNvPicPr>
            <a:picLocks noChangeAspect="1"/>
          </p:cNvPicPr>
          <p:nvPr/>
        </p:nvPicPr>
        <p:blipFill>
          <a:blip r:embed="rId2"/>
          <a:stretch>
            <a:fillRect/>
          </a:stretch>
        </p:blipFill>
        <p:spPr>
          <a:xfrm>
            <a:off x="216305" y="666750"/>
            <a:ext cx="4282440" cy="3352800"/>
          </a:xfrm>
          <a:prstGeom prst="rect">
            <a:avLst/>
          </a:prstGeom>
        </p:spPr>
      </p:pic>
      <p:pic>
        <p:nvPicPr>
          <p:cNvPr id="7" name="Picture 6"/>
          <p:cNvPicPr>
            <a:picLocks noChangeAspect="1"/>
          </p:cNvPicPr>
          <p:nvPr/>
        </p:nvPicPr>
        <p:blipFill>
          <a:blip r:embed="rId3"/>
          <a:stretch>
            <a:fillRect/>
          </a:stretch>
        </p:blipFill>
        <p:spPr>
          <a:xfrm>
            <a:off x="4648200" y="590550"/>
            <a:ext cx="4259714" cy="2724150"/>
          </a:xfrm>
          <a:prstGeom prst="rect">
            <a:avLst/>
          </a:prstGeom>
        </p:spPr>
      </p:pic>
    </p:spTree>
    <p:extLst>
      <p:ext uri="{BB962C8B-B14F-4D97-AF65-F5344CB8AC3E}">
        <p14:creationId xmlns:p14="http://schemas.microsoft.com/office/powerpoint/2010/main" val="47847203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py2neo</a:t>
            </a:r>
            <a:endParaRPr lang="en-US" dirty="0"/>
          </a:p>
        </p:txBody>
      </p:sp>
      <p:pic>
        <p:nvPicPr>
          <p:cNvPr id="3" name="Picture 2"/>
          <p:cNvPicPr>
            <a:picLocks noChangeAspect="1"/>
          </p:cNvPicPr>
          <p:nvPr/>
        </p:nvPicPr>
        <p:blipFill>
          <a:blip r:embed="rId2"/>
          <a:stretch>
            <a:fillRect/>
          </a:stretch>
        </p:blipFill>
        <p:spPr>
          <a:xfrm>
            <a:off x="0" y="514350"/>
            <a:ext cx="5303864" cy="1955800"/>
          </a:xfrm>
          <a:prstGeom prst="rect">
            <a:avLst/>
          </a:prstGeom>
        </p:spPr>
      </p:pic>
      <p:pic>
        <p:nvPicPr>
          <p:cNvPr id="4" name="Picture 3"/>
          <p:cNvPicPr>
            <a:picLocks noChangeAspect="1"/>
          </p:cNvPicPr>
          <p:nvPr/>
        </p:nvPicPr>
        <p:blipFill>
          <a:blip r:embed="rId3"/>
          <a:stretch>
            <a:fillRect/>
          </a:stretch>
        </p:blipFill>
        <p:spPr>
          <a:xfrm>
            <a:off x="4419600" y="1200150"/>
            <a:ext cx="4487687" cy="3117850"/>
          </a:xfrm>
          <a:prstGeom prst="rect">
            <a:avLst/>
          </a:prstGeom>
        </p:spPr>
      </p:pic>
    </p:spTree>
    <p:extLst>
      <p:ext uri="{BB962C8B-B14F-4D97-AF65-F5344CB8AC3E}">
        <p14:creationId xmlns:p14="http://schemas.microsoft.com/office/powerpoint/2010/main" val="681808564"/>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t>
            </a:r>
            <a:r>
              <a:rPr lang="mr-IN" dirty="0" smtClean="0"/>
              <a:t>–</a:t>
            </a:r>
            <a:r>
              <a:rPr lang="en-US" dirty="0" smtClean="0"/>
              <a:t> Which is Easier?</a:t>
            </a:r>
            <a:endParaRPr lang="en-US" dirty="0"/>
          </a:p>
        </p:txBody>
      </p:sp>
      <p:pic>
        <p:nvPicPr>
          <p:cNvPr id="4" name="Picture 3"/>
          <p:cNvPicPr>
            <a:picLocks noChangeAspect="1"/>
          </p:cNvPicPr>
          <p:nvPr/>
        </p:nvPicPr>
        <p:blipFill>
          <a:blip r:embed="rId2"/>
          <a:stretch>
            <a:fillRect/>
          </a:stretch>
        </p:blipFill>
        <p:spPr>
          <a:xfrm>
            <a:off x="152400" y="514350"/>
            <a:ext cx="5867400" cy="2163603"/>
          </a:xfrm>
          <a:prstGeom prst="rect">
            <a:avLst/>
          </a:prstGeom>
        </p:spPr>
      </p:pic>
      <p:pic>
        <p:nvPicPr>
          <p:cNvPr id="6" name="Picture 5"/>
          <p:cNvPicPr>
            <a:picLocks noChangeAspect="1"/>
          </p:cNvPicPr>
          <p:nvPr/>
        </p:nvPicPr>
        <p:blipFill>
          <a:blip r:embed="rId3"/>
          <a:stretch>
            <a:fillRect/>
          </a:stretch>
        </p:blipFill>
        <p:spPr>
          <a:xfrm>
            <a:off x="3275099" y="2876550"/>
            <a:ext cx="5257800" cy="1742470"/>
          </a:xfrm>
          <a:prstGeom prst="rect">
            <a:avLst/>
          </a:prstGeom>
        </p:spPr>
      </p:pic>
      <p:sp>
        <p:nvSpPr>
          <p:cNvPr id="7" name="TextBox 6"/>
          <p:cNvSpPr txBox="1"/>
          <p:nvPr/>
        </p:nvSpPr>
        <p:spPr>
          <a:xfrm>
            <a:off x="4368573" y="1352550"/>
            <a:ext cx="2915029" cy="369332"/>
          </a:xfrm>
          <a:prstGeom prst="rect">
            <a:avLst/>
          </a:prstGeom>
          <a:noFill/>
        </p:spPr>
        <p:txBody>
          <a:bodyPr wrap="none" rtlCol="0">
            <a:spAutoFit/>
          </a:bodyPr>
          <a:lstStyle/>
          <a:p>
            <a:r>
              <a:rPr lang="en-US" dirty="0" smtClean="0"/>
              <a:t>Direct use of language driver.</a:t>
            </a:r>
            <a:endParaRPr lang="en-US" dirty="0"/>
          </a:p>
        </p:txBody>
      </p:sp>
      <p:sp>
        <p:nvSpPr>
          <p:cNvPr id="8" name="TextBox 7"/>
          <p:cNvSpPr txBox="1"/>
          <p:nvPr/>
        </p:nvSpPr>
        <p:spPr>
          <a:xfrm>
            <a:off x="247454" y="3379430"/>
            <a:ext cx="885884" cy="369332"/>
          </a:xfrm>
          <a:prstGeom prst="rect">
            <a:avLst/>
          </a:prstGeom>
          <a:noFill/>
        </p:spPr>
        <p:txBody>
          <a:bodyPr wrap="none" rtlCol="0">
            <a:spAutoFit/>
          </a:bodyPr>
          <a:lstStyle/>
          <a:p>
            <a:r>
              <a:rPr lang="en-US" dirty="0" smtClean="0"/>
              <a:t>py2neo</a:t>
            </a:r>
            <a:endParaRPr lang="en-US" dirty="0"/>
          </a:p>
        </p:txBody>
      </p:sp>
    </p:spTree>
    <p:extLst>
      <p:ext uri="{BB962C8B-B14F-4D97-AF65-F5344CB8AC3E}">
        <p14:creationId xmlns:p14="http://schemas.microsoft.com/office/powerpoint/2010/main" val="205633483"/>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1</a:t>
            </a:r>
            <a:endParaRPr lang="en-US" dirty="0"/>
          </a:p>
        </p:txBody>
      </p:sp>
      <p:sp>
        <p:nvSpPr>
          <p:cNvPr id="5" name="Content Placeholder 4"/>
          <p:cNvSpPr>
            <a:spLocks noGrp="1"/>
          </p:cNvSpPr>
          <p:nvPr>
            <p:ph sz="half" idx="1"/>
          </p:nvPr>
        </p:nvSpPr>
        <p:spPr>
          <a:xfrm>
            <a:off x="76200" y="553809"/>
            <a:ext cx="4038600" cy="3961435"/>
          </a:xfrm>
        </p:spPr>
        <p:txBody>
          <a:bodyPr/>
          <a:lstStyle/>
          <a:p>
            <a:r>
              <a:rPr lang="en-US" dirty="0" smtClean="0"/>
              <a:t>Note: I loaded</a:t>
            </a:r>
          </a:p>
          <a:p>
            <a:pPr lvl="1"/>
            <a:r>
              <a:rPr lang="en-US" dirty="0" smtClean="0"/>
              <a:t>All appearances since 2010.</a:t>
            </a:r>
          </a:p>
          <a:p>
            <a:pPr lvl="1"/>
            <a:r>
              <a:rPr lang="en-US" dirty="0" smtClean="0"/>
              <a:t>Players that appeared.</a:t>
            </a:r>
          </a:p>
          <a:p>
            <a:r>
              <a:rPr lang="en-US" dirty="0" smtClean="0"/>
              <a:t>Find all of the appearances</a:t>
            </a:r>
            <a:br>
              <a:rPr lang="en-US" dirty="0" smtClean="0"/>
            </a:br>
            <a:r>
              <a:rPr lang="en-US" dirty="0" smtClean="0"/>
              <a:t>by a player with </a:t>
            </a:r>
            <a:r>
              <a:rPr lang="en-US" dirty="0" err="1" smtClean="0"/>
              <a:t>last_name</a:t>
            </a:r>
            <a:r>
              <a:rPr lang="en-US" dirty="0" smtClean="0"/>
              <a:t> ‘Ortiz’</a:t>
            </a:r>
          </a:p>
          <a:p>
            <a:r>
              <a:rPr lang="en-US" dirty="0" smtClean="0"/>
              <a:t>Note 2:</a:t>
            </a:r>
          </a:p>
          <a:p>
            <a:pPr lvl="1"/>
            <a:r>
              <a:rPr lang="en-US" dirty="0" smtClean="0"/>
              <a:t>Cannot create multiple relationships with same name using py2neo.</a:t>
            </a:r>
          </a:p>
          <a:p>
            <a:pPr lvl="1"/>
            <a:r>
              <a:rPr lang="en-US" dirty="0" smtClean="0"/>
              <a:t>I had to use raw Cypher</a:t>
            </a:r>
          </a:p>
        </p:txBody>
      </p:sp>
      <p:pic>
        <p:nvPicPr>
          <p:cNvPr id="6" name="Picture 5"/>
          <p:cNvPicPr>
            <a:picLocks noChangeAspect="1"/>
          </p:cNvPicPr>
          <p:nvPr/>
        </p:nvPicPr>
        <p:blipFill>
          <a:blip r:embed="rId2"/>
          <a:stretch>
            <a:fillRect/>
          </a:stretch>
        </p:blipFill>
        <p:spPr>
          <a:xfrm>
            <a:off x="4191000" y="166011"/>
            <a:ext cx="4732993" cy="4248150"/>
          </a:xfrm>
          <a:prstGeom prst="rect">
            <a:avLst/>
          </a:prstGeom>
        </p:spPr>
      </p:pic>
    </p:spTree>
    <p:extLst>
      <p:ext uri="{BB962C8B-B14F-4D97-AF65-F5344CB8AC3E}">
        <p14:creationId xmlns:p14="http://schemas.microsoft.com/office/powerpoint/2010/main" val="18751626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half" idx="1"/>
          </p:nvPr>
        </p:nvSpPr>
        <p:spPr>
          <a:xfrm>
            <a:off x="228600" y="666750"/>
            <a:ext cx="8495740" cy="3848494"/>
          </a:xfrm>
        </p:spPr>
        <p:txBody>
          <a:bodyPr>
            <a:normAutofit/>
          </a:bodyPr>
          <a:lstStyle/>
          <a:p>
            <a:pPr marL="342900" lvl="1" indent="-342900">
              <a:lnSpc>
                <a:spcPct val="110000"/>
              </a:lnSpc>
              <a:spcBef>
                <a:spcPts val="0"/>
              </a:spcBef>
              <a:spcAft>
                <a:spcPts val="300"/>
              </a:spcAft>
              <a:buFont typeface="Arial" charset="0"/>
              <a:buChar char="•"/>
            </a:pPr>
            <a:r>
              <a:rPr lang="en-US" sz="1800" dirty="0" smtClean="0"/>
              <a:t>A Diversion: ORM, persistence/mapping </a:t>
            </a:r>
            <a:r>
              <a:rPr lang="en-US" sz="1800" dirty="0"/>
              <a:t>frameworks</a:t>
            </a:r>
            <a:r>
              <a:rPr lang="en-US" sz="1800" dirty="0" smtClean="0"/>
              <a:t>.</a:t>
            </a:r>
          </a:p>
          <a:p>
            <a:pPr>
              <a:lnSpc>
                <a:spcPct val="110000"/>
              </a:lnSpc>
              <a:spcBef>
                <a:spcPts val="0"/>
              </a:spcBef>
              <a:spcAft>
                <a:spcPts val="300"/>
              </a:spcAft>
            </a:pPr>
            <a:r>
              <a:rPr lang="en-US" dirty="0" smtClean="0"/>
              <a:t>Graph Database Completion </a:t>
            </a:r>
            <a:r>
              <a:rPr lang="mr-IN" dirty="0" smtClean="0"/>
              <a:t>–</a:t>
            </a:r>
            <a:r>
              <a:rPr lang="en-US" dirty="0" smtClean="0"/>
              <a:t> Some simple examples:</a:t>
            </a:r>
          </a:p>
          <a:p>
            <a:pPr lvl="1">
              <a:lnSpc>
                <a:spcPct val="110000"/>
              </a:lnSpc>
              <a:spcBef>
                <a:spcPts val="0"/>
              </a:spcBef>
              <a:spcAft>
                <a:spcPts val="300"/>
              </a:spcAft>
            </a:pPr>
            <a:r>
              <a:rPr lang="en-US" dirty="0" smtClean="0"/>
              <a:t>Neo4J and HW4</a:t>
            </a:r>
          </a:p>
          <a:p>
            <a:pPr lvl="1">
              <a:lnSpc>
                <a:spcPct val="110000"/>
              </a:lnSpc>
              <a:spcBef>
                <a:spcPts val="0"/>
              </a:spcBef>
              <a:spcAft>
                <a:spcPts val="300"/>
              </a:spcAft>
            </a:pPr>
            <a:r>
              <a:rPr lang="en-US" dirty="0" smtClean="0"/>
              <a:t>Facebook.</a:t>
            </a:r>
            <a:endParaRPr lang="en-US" dirty="0"/>
          </a:p>
          <a:p>
            <a:pPr>
              <a:lnSpc>
                <a:spcPct val="110000"/>
              </a:lnSpc>
              <a:spcBef>
                <a:spcPts val="0"/>
              </a:spcBef>
              <a:spcAft>
                <a:spcPts val="300"/>
              </a:spcAft>
            </a:pPr>
            <a:r>
              <a:rPr lang="en-US" dirty="0" err="1" smtClean="0"/>
              <a:t>Redis</a:t>
            </a:r>
            <a:r>
              <a:rPr lang="en-US" dirty="0" smtClean="0"/>
              <a:t>: </a:t>
            </a:r>
          </a:p>
          <a:p>
            <a:pPr lvl="1">
              <a:lnSpc>
                <a:spcPct val="110000"/>
              </a:lnSpc>
              <a:spcBef>
                <a:spcPts val="0"/>
              </a:spcBef>
              <a:spcAft>
                <a:spcPts val="300"/>
              </a:spcAft>
            </a:pPr>
            <a:r>
              <a:rPr lang="en-US" dirty="0" smtClean="0"/>
              <a:t>Overview.</a:t>
            </a:r>
          </a:p>
          <a:p>
            <a:pPr lvl="1">
              <a:lnSpc>
                <a:spcPct val="110000"/>
              </a:lnSpc>
              <a:spcBef>
                <a:spcPts val="0"/>
              </a:spcBef>
              <a:spcAft>
                <a:spcPts val="300"/>
              </a:spcAft>
            </a:pPr>
            <a:r>
              <a:rPr lang="en-US" dirty="0" smtClean="0"/>
              <a:t>API</a:t>
            </a:r>
          </a:p>
          <a:p>
            <a:pPr>
              <a:lnSpc>
                <a:spcPct val="110000"/>
              </a:lnSpc>
              <a:spcBef>
                <a:spcPts val="0"/>
              </a:spcBef>
              <a:spcAft>
                <a:spcPts val="300"/>
              </a:spcAft>
            </a:pPr>
            <a:r>
              <a:rPr lang="en-US" dirty="0" err="1" smtClean="0"/>
              <a:t>DynamoDB</a:t>
            </a:r>
            <a:r>
              <a:rPr lang="en-US" dirty="0" smtClean="0"/>
              <a:t>: really short overview</a:t>
            </a:r>
          </a:p>
          <a:p>
            <a:pPr>
              <a:lnSpc>
                <a:spcPct val="110000"/>
              </a:lnSpc>
              <a:spcBef>
                <a:spcPts val="0"/>
              </a:spcBef>
              <a:spcAft>
                <a:spcPts val="300"/>
              </a:spcAft>
            </a:pPr>
            <a:r>
              <a:rPr lang="en-US" dirty="0" smtClean="0"/>
              <a:t>Putting the pieces together: SQL and NoSQL example.</a:t>
            </a:r>
          </a:p>
          <a:p>
            <a:pPr>
              <a:lnSpc>
                <a:spcPct val="110000"/>
              </a:lnSpc>
              <a:spcBef>
                <a:spcPts val="0"/>
              </a:spcBef>
              <a:spcAft>
                <a:spcPts val="300"/>
              </a:spcAft>
            </a:pPr>
            <a:r>
              <a:rPr lang="en-US" dirty="0" smtClean="0"/>
              <a:t>Relational Normalization/De-normalization.</a:t>
            </a:r>
          </a:p>
          <a:p>
            <a:pPr>
              <a:lnSpc>
                <a:spcPct val="110000"/>
              </a:lnSpc>
              <a:spcBef>
                <a:spcPts val="0"/>
              </a:spcBef>
              <a:spcAft>
                <a:spcPts val="300"/>
              </a:spcAft>
            </a:pPr>
            <a:r>
              <a:rPr lang="en-US" dirty="0" smtClean="0"/>
              <a:t>Setup for HW5</a:t>
            </a:r>
          </a:p>
        </p:txBody>
      </p:sp>
    </p:spTree>
    <p:extLst>
      <p:ext uri="{BB962C8B-B14F-4D97-AF65-F5344CB8AC3E}">
        <p14:creationId xmlns:p14="http://schemas.microsoft.com/office/powerpoint/2010/main" val="636369918"/>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2 </a:t>
            </a:r>
            <a:r>
              <a:rPr lang="mr-IN" dirty="0" smtClean="0"/>
              <a:t>–</a:t>
            </a:r>
            <a:r>
              <a:rPr lang="en-US" dirty="0" smtClean="0"/>
              <a:t> Loading All Appearances</a:t>
            </a:r>
            <a:endParaRPr lang="en-US" dirty="0"/>
          </a:p>
        </p:txBody>
      </p:sp>
      <p:pic>
        <p:nvPicPr>
          <p:cNvPr id="7" name="Picture 6"/>
          <p:cNvPicPr>
            <a:picLocks noChangeAspect="1"/>
          </p:cNvPicPr>
          <p:nvPr/>
        </p:nvPicPr>
        <p:blipFill>
          <a:blip r:embed="rId2"/>
          <a:stretch>
            <a:fillRect/>
          </a:stretch>
        </p:blipFill>
        <p:spPr>
          <a:xfrm>
            <a:off x="228600" y="514350"/>
            <a:ext cx="8610600" cy="4017619"/>
          </a:xfrm>
          <a:prstGeom prst="rect">
            <a:avLst/>
          </a:prstGeom>
        </p:spPr>
      </p:pic>
    </p:spTree>
    <p:extLst>
      <p:ext uri="{BB962C8B-B14F-4D97-AF65-F5344CB8AC3E}">
        <p14:creationId xmlns:p14="http://schemas.microsoft.com/office/powerpoint/2010/main" val="1352096448"/>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Query 2 </a:t>
            </a:r>
            <a:r>
              <a:rPr lang="mr-IN" dirty="0" smtClean="0"/>
              <a:t>–</a:t>
            </a:r>
            <a:r>
              <a:rPr lang="en-US" dirty="0" smtClean="0"/>
              <a:t> Loading All Appearances</a:t>
            </a:r>
            <a:endParaRPr lang="en-US" dirty="0"/>
          </a:p>
        </p:txBody>
      </p:sp>
      <p:pic>
        <p:nvPicPr>
          <p:cNvPr id="4" name="Picture 3"/>
          <p:cNvPicPr>
            <a:picLocks noChangeAspect="1"/>
          </p:cNvPicPr>
          <p:nvPr/>
        </p:nvPicPr>
        <p:blipFill>
          <a:blip r:embed="rId2"/>
          <a:stretch>
            <a:fillRect/>
          </a:stretch>
        </p:blipFill>
        <p:spPr>
          <a:xfrm>
            <a:off x="76200" y="666750"/>
            <a:ext cx="8667750" cy="2667000"/>
          </a:xfrm>
          <a:prstGeom prst="rect">
            <a:avLst/>
          </a:prstGeom>
        </p:spPr>
      </p:pic>
    </p:spTree>
    <p:extLst>
      <p:ext uri="{BB962C8B-B14F-4D97-AF65-F5344CB8AC3E}">
        <p14:creationId xmlns:p14="http://schemas.microsoft.com/office/powerpoint/2010/main" val="1092113672"/>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Kevin </a:t>
            </a:r>
            <a:r>
              <a:rPr lang="en-US" dirty="0" err="1" smtClean="0"/>
              <a:t>Youkilis</a:t>
            </a:r>
            <a:r>
              <a:rPr lang="en-US" dirty="0" smtClean="0"/>
              <a:t>’ Teammates</a:t>
            </a:r>
            <a:endParaRPr lang="en-US" dirty="0"/>
          </a:p>
        </p:txBody>
      </p:sp>
      <p:pic>
        <p:nvPicPr>
          <p:cNvPr id="5" name="Picture 4"/>
          <p:cNvPicPr>
            <a:picLocks noChangeAspect="1"/>
          </p:cNvPicPr>
          <p:nvPr/>
        </p:nvPicPr>
        <p:blipFill>
          <a:blip r:embed="rId2"/>
          <a:stretch>
            <a:fillRect/>
          </a:stretch>
        </p:blipFill>
        <p:spPr>
          <a:xfrm>
            <a:off x="4368573" y="590550"/>
            <a:ext cx="4736792" cy="3883964"/>
          </a:xfrm>
          <a:prstGeom prst="rect">
            <a:avLst/>
          </a:prstGeom>
        </p:spPr>
      </p:pic>
      <p:sp>
        <p:nvSpPr>
          <p:cNvPr id="6" name="Rectangle 5"/>
          <p:cNvSpPr/>
          <p:nvPr/>
        </p:nvSpPr>
        <p:spPr>
          <a:xfrm>
            <a:off x="0" y="819150"/>
            <a:ext cx="4572000" cy="2031325"/>
          </a:xfrm>
          <a:prstGeom prst="rect">
            <a:avLst/>
          </a:prstGeom>
        </p:spPr>
        <p:txBody>
          <a:bodyPr>
            <a:spAutoFit/>
          </a:bodyPr>
          <a:lstStyle/>
          <a:p>
            <a:r>
              <a:rPr lang="en-US" dirty="0"/>
              <a:t>MATCH  </a:t>
            </a:r>
            <a:r>
              <a:rPr lang="en-US" dirty="0" smtClean="0"/>
              <a:t>c=(</a:t>
            </a:r>
            <a:r>
              <a:rPr lang="en-US" dirty="0" err="1"/>
              <a:t>p:Player</a:t>
            </a:r>
            <a:r>
              <a:rPr lang="en-US" dirty="0"/>
              <a:t> {</a:t>
            </a:r>
            <a:r>
              <a:rPr lang="en-US" dirty="0" err="1"/>
              <a:t>last_name</a:t>
            </a:r>
            <a:r>
              <a:rPr lang="en-US" dirty="0"/>
              <a:t>: '</a:t>
            </a:r>
            <a:r>
              <a:rPr lang="en-US" dirty="0" err="1"/>
              <a:t>Youkilis</a:t>
            </a:r>
            <a:r>
              <a:rPr lang="en-US" dirty="0" smtClean="0"/>
              <a:t>'})</a:t>
            </a:r>
          </a:p>
          <a:p>
            <a:r>
              <a:rPr lang="en-US" dirty="0" smtClean="0"/>
              <a:t>-[</a:t>
            </a:r>
            <a:r>
              <a:rPr lang="en-US" dirty="0"/>
              <a:t>r1:APPEARED</a:t>
            </a:r>
            <a:r>
              <a:rPr lang="en-US" dirty="0" smtClean="0"/>
              <a:t>]-&gt;</a:t>
            </a:r>
          </a:p>
          <a:p>
            <a:r>
              <a:rPr lang="en-US" dirty="0" smtClean="0"/>
              <a:t>(</a:t>
            </a:r>
            <a:r>
              <a:rPr lang="en-US" dirty="0" err="1"/>
              <a:t>t:Team</a:t>
            </a:r>
            <a:r>
              <a:rPr lang="en-US" dirty="0" smtClean="0"/>
              <a:t>)</a:t>
            </a:r>
          </a:p>
          <a:p>
            <a:r>
              <a:rPr lang="en-US" dirty="0" smtClean="0"/>
              <a:t>&lt;-[</a:t>
            </a:r>
            <a:r>
              <a:rPr lang="en-US" dirty="0"/>
              <a:t>r2:APPEARED</a:t>
            </a:r>
            <a:r>
              <a:rPr lang="en-US" dirty="0" smtClean="0"/>
              <a:t>]-</a:t>
            </a:r>
          </a:p>
          <a:p>
            <a:r>
              <a:rPr lang="en-US" dirty="0" smtClean="0"/>
              <a:t>(p2:Player)</a:t>
            </a:r>
          </a:p>
          <a:p>
            <a:r>
              <a:rPr lang="en-US" dirty="0" smtClean="0"/>
              <a:t>where </a:t>
            </a:r>
            <a:r>
              <a:rPr lang="en-US" dirty="0"/>
              <a:t>not p = p2  and r1.year = r2.year RETURN  </a:t>
            </a:r>
            <a:r>
              <a:rPr lang="en-US" dirty="0" smtClean="0"/>
              <a:t>c</a:t>
            </a:r>
            <a:endParaRPr lang="en-US" dirty="0"/>
          </a:p>
        </p:txBody>
      </p:sp>
    </p:spTree>
    <p:extLst>
      <p:ext uri="{BB962C8B-B14F-4D97-AF65-F5344CB8AC3E}">
        <p14:creationId xmlns:p14="http://schemas.microsoft.com/office/powerpoint/2010/main" val="11082815"/>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Recent Traitors</a:t>
            </a:r>
            <a:endParaRPr lang="en-US" dirty="0"/>
          </a:p>
        </p:txBody>
      </p:sp>
      <p:sp>
        <p:nvSpPr>
          <p:cNvPr id="6" name="Rectangle 5"/>
          <p:cNvSpPr/>
          <p:nvPr/>
        </p:nvSpPr>
        <p:spPr>
          <a:xfrm>
            <a:off x="228600" y="566506"/>
            <a:ext cx="8534400" cy="923330"/>
          </a:xfrm>
          <a:prstGeom prst="rect">
            <a:avLst/>
          </a:prstGeom>
        </p:spPr>
        <p:txBody>
          <a:bodyPr wrap="square">
            <a:spAutoFit/>
          </a:bodyPr>
          <a:lstStyle/>
          <a:p>
            <a:r>
              <a:rPr lang="en-US" dirty="0"/>
              <a:t>MATCH  (</a:t>
            </a:r>
            <a:r>
              <a:rPr lang="en-US" dirty="0" err="1"/>
              <a:t>p:Player</a:t>
            </a:r>
            <a:r>
              <a:rPr lang="en-US" dirty="0"/>
              <a:t>)-[r1:APPEARED]-&gt;(</a:t>
            </a:r>
            <a:r>
              <a:rPr lang="en-US" dirty="0" err="1"/>
              <a:t>t:Team</a:t>
            </a:r>
            <a:r>
              <a:rPr lang="en-US" dirty="0"/>
              <a:t> {</a:t>
            </a:r>
            <a:r>
              <a:rPr lang="en-US" dirty="0" err="1"/>
              <a:t>team_id</a:t>
            </a:r>
            <a:r>
              <a:rPr lang="en-US" dirty="0"/>
              <a:t>: "NYA"}), </a:t>
            </a:r>
            <a:br>
              <a:rPr lang="en-US" dirty="0"/>
            </a:br>
            <a:r>
              <a:rPr lang="en-US" dirty="0" smtClean="0"/>
              <a:t>(</a:t>
            </a:r>
            <a:r>
              <a:rPr lang="en-US" dirty="0" err="1"/>
              <a:t>p:Player</a:t>
            </a:r>
            <a:r>
              <a:rPr lang="en-US" dirty="0"/>
              <a:t>)-[r2:APPEARED]-&gt;(t2:Team {</a:t>
            </a:r>
            <a:r>
              <a:rPr lang="en-US" dirty="0" err="1"/>
              <a:t>team_id</a:t>
            </a:r>
            <a:r>
              <a:rPr lang="en-US" dirty="0"/>
              <a:t>: "BOS</a:t>
            </a:r>
            <a:r>
              <a:rPr lang="en-US" dirty="0" smtClean="0"/>
              <a:t>"})</a:t>
            </a:r>
            <a:br>
              <a:rPr lang="en-US" dirty="0" smtClean="0"/>
            </a:br>
            <a:r>
              <a:rPr lang="en-US" dirty="0" smtClean="0"/>
              <a:t>where r2.year </a:t>
            </a:r>
            <a:r>
              <a:rPr lang="en-US" dirty="0"/>
              <a:t>&lt; </a:t>
            </a:r>
            <a:r>
              <a:rPr lang="en-US" dirty="0" smtClean="0"/>
              <a:t>r1.year </a:t>
            </a:r>
            <a:r>
              <a:rPr lang="en-US" dirty="0"/>
              <a:t>return p,r1,t,r2,t2</a:t>
            </a:r>
          </a:p>
        </p:txBody>
      </p:sp>
      <p:pic>
        <p:nvPicPr>
          <p:cNvPr id="7" name="Picture 6"/>
          <p:cNvPicPr>
            <a:picLocks noChangeAspect="1"/>
          </p:cNvPicPr>
          <p:nvPr/>
        </p:nvPicPr>
        <p:blipFill>
          <a:blip r:embed="rId2"/>
          <a:stretch>
            <a:fillRect/>
          </a:stretch>
        </p:blipFill>
        <p:spPr>
          <a:xfrm>
            <a:off x="304800" y="1491211"/>
            <a:ext cx="8458200" cy="3116179"/>
          </a:xfrm>
          <a:prstGeom prst="rect">
            <a:avLst/>
          </a:prstGeom>
        </p:spPr>
      </p:pic>
    </p:spTree>
    <p:extLst>
      <p:ext uri="{BB962C8B-B14F-4D97-AF65-F5344CB8AC3E}">
        <p14:creationId xmlns:p14="http://schemas.microsoft.com/office/powerpoint/2010/main" val="1764518222"/>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Facebook Graph API</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10048227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a:t>
            </a:r>
            <a:endParaRPr lang="en-US" dirty="0"/>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r>
              <a:rPr lang="en-US" dirty="0"/>
              <a:t>https://</a:t>
            </a:r>
            <a:r>
              <a:rPr lang="en-US" dirty="0" err="1"/>
              <a:t>developers.facebook.com</a:t>
            </a:r>
            <a:r>
              <a:rPr lang="en-US" dirty="0"/>
              <a:t>/docs/graph-</a:t>
            </a:r>
            <a:r>
              <a:rPr lang="en-US" dirty="0" err="1"/>
              <a:t>api</a:t>
            </a:r>
            <a:r>
              <a:rPr lang="en-US" dirty="0"/>
              <a:t>/overview</a:t>
            </a:r>
          </a:p>
        </p:txBody>
      </p:sp>
    </p:spTree>
    <p:extLst>
      <p:ext uri="{BB962C8B-B14F-4D97-AF65-F5344CB8AC3E}">
        <p14:creationId xmlns:p14="http://schemas.microsoft.com/office/powerpoint/2010/main" val="958617450"/>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a:t>
            </a:r>
            <a:endParaRPr lang="en-US" dirty="0"/>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r>
              <a:rPr lang="mr-IN" dirty="0" smtClean="0"/>
              <a:t>…</a:t>
            </a:r>
            <a:r>
              <a:rPr lang="en-US" dirty="0" smtClean="0"/>
              <a:t> 	</a:t>
            </a:r>
            <a:r>
              <a:rPr lang="mr-IN" dirty="0" smtClean="0"/>
              <a:t>…</a:t>
            </a:r>
            <a:r>
              <a:rPr lang="en-US" dirty="0" smtClean="0"/>
              <a:t> 	</a:t>
            </a:r>
            <a:r>
              <a:rPr lang="mr-IN" dirty="0" smtClean="0"/>
              <a:t>…</a:t>
            </a:r>
            <a:endParaRPr lang="en-US" dirty="0"/>
          </a:p>
        </p:txBody>
      </p:sp>
      <p:sp>
        <p:nvSpPr>
          <p:cNvPr id="8" name="Rectangle 7"/>
          <p:cNvSpPr/>
          <p:nvPr/>
        </p:nvSpPr>
        <p:spPr>
          <a:xfrm>
            <a:off x="4542148" y="461486"/>
            <a:ext cx="4572000" cy="523220"/>
          </a:xfrm>
          <a:prstGeom prst="rect">
            <a:avLst/>
          </a:prstGeom>
        </p:spPr>
        <p:txBody>
          <a:bodyPr>
            <a:spAutoFit/>
          </a:bodyPr>
          <a:lstStyle/>
          <a:p>
            <a:r>
              <a:rPr lang="en-US" sz="1400" dirty="0" smtClean="0"/>
              <a:t>Full </a:t>
            </a:r>
            <a:r>
              <a:rPr lang="en-US" sz="1400" smtClean="0"/>
              <a:t>list at:</a:t>
            </a:r>
          </a:p>
          <a:p>
            <a:r>
              <a:rPr lang="en-US" sz="1400" dirty="0" smtClean="0"/>
              <a:t>https</a:t>
            </a:r>
            <a:r>
              <a:rPr lang="en-US" sz="1400" dirty="0"/>
              <a:t>://</a:t>
            </a:r>
            <a:r>
              <a:rPr lang="en-US" sz="1400" dirty="0" err="1"/>
              <a:t>developers.facebook.com</a:t>
            </a:r>
            <a:r>
              <a:rPr lang="en-US" sz="1400" dirty="0"/>
              <a:t>/docs/graph-</a:t>
            </a:r>
            <a:r>
              <a:rPr lang="en-US" sz="1400" dirty="0" err="1"/>
              <a:t>api</a:t>
            </a:r>
            <a:r>
              <a:rPr lang="en-US" sz="1400" dirty="0"/>
              <a:t>/reference</a:t>
            </a:r>
          </a:p>
        </p:txBody>
      </p:sp>
    </p:spTree>
    <p:extLst>
      <p:ext uri="{BB962C8B-B14F-4D97-AF65-F5344CB8AC3E}">
        <p14:creationId xmlns:p14="http://schemas.microsoft.com/office/powerpoint/2010/main" val="527224370"/>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 </a:t>
            </a:r>
            <a:r>
              <a:rPr lang="mr-IN" dirty="0" smtClean="0"/>
              <a:t>–</a:t>
            </a:r>
            <a:r>
              <a:rPr lang="en-US" dirty="0" smtClean="0"/>
              <a:t> Examples </a:t>
            </a:r>
            <a:endParaRPr lang="en-US" dirty="0"/>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r>
              <a:rPr lang="en-US" dirty="0">
                <a:solidFill>
                  <a:srgbClr val="505050"/>
                </a:solidFill>
                <a:latin typeface="OpenSans" charset="0"/>
                <a:hlinkClick r:id="rId3"/>
              </a:rPr>
              <a:t>https://</a:t>
            </a:r>
            <a:r>
              <a:rPr lang="en-US" dirty="0" smtClean="0">
                <a:solidFill>
                  <a:srgbClr val="505050"/>
                </a:solidFill>
                <a:latin typeface="OpenSans" charset="0"/>
                <a:hlinkClick r:id="rId3"/>
              </a:rPr>
              <a:t>graph.facebook.com/v3.2/me/posts?access_token</a:t>
            </a:r>
            <a:r>
              <a:rPr lang="en-US" dirty="0" smtClean="0">
                <a:solidFill>
                  <a:srgbClr val="505050"/>
                </a:solidFill>
                <a:latin typeface="OpenSans" charset="0"/>
              </a:rPr>
              <a:t>=</a:t>
            </a:r>
            <a:r>
              <a:rPr lang="en-US" dirty="0" err="1" smtClean="0">
                <a:solidFill>
                  <a:srgbClr val="505050"/>
                </a:solidFill>
                <a:latin typeface="OpenSans" charset="0"/>
              </a:rPr>
              <a:t>xxxxxxx</a:t>
            </a:r>
            <a:endParaRPr lang="en-US" dirty="0"/>
          </a:p>
        </p:txBody>
      </p:sp>
    </p:spTree>
    <p:extLst>
      <p:ext uri="{BB962C8B-B14F-4D97-AF65-F5344CB8AC3E}">
        <p14:creationId xmlns:p14="http://schemas.microsoft.com/office/powerpoint/2010/main" val="1273254375"/>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Graph API </a:t>
            </a:r>
            <a:r>
              <a:rPr lang="mr-IN" dirty="0" smtClean="0"/>
              <a:t>–</a:t>
            </a:r>
            <a:r>
              <a:rPr lang="en-US" dirty="0" smtClean="0"/>
              <a:t> Examples </a:t>
            </a:r>
            <a:endParaRPr lang="en-US" dirty="0"/>
          </a:p>
        </p:txBody>
      </p:sp>
      <p:sp>
        <p:nvSpPr>
          <p:cNvPr id="5" name="Rectangle 4"/>
          <p:cNvSpPr/>
          <p:nvPr/>
        </p:nvSpPr>
        <p:spPr>
          <a:xfrm>
            <a:off x="304640" y="477948"/>
            <a:ext cx="8001160" cy="369332"/>
          </a:xfrm>
          <a:prstGeom prst="rect">
            <a:avLst/>
          </a:prstGeom>
        </p:spPr>
        <p:txBody>
          <a:bodyPr wrap="square">
            <a:spAutoFit/>
          </a:bodyPr>
          <a:lstStyle/>
          <a:p>
            <a:r>
              <a:rPr lang="en-US" dirty="0">
                <a:solidFill>
                  <a:srgbClr val="505050"/>
                </a:solidFill>
                <a:latin typeface="OpenSans" charset="0"/>
                <a:hlinkClick r:id="rId2"/>
              </a:rPr>
              <a:t>https://</a:t>
            </a:r>
            <a:r>
              <a:rPr lang="en-US" dirty="0" smtClean="0">
                <a:solidFill>
                  <a:srgbClr val="505050"/>
                </a:solidFill>
                <a:latin typeface="OpenSans" charset="0"/>
                <a:hlinkClick r:id="rId2"/>
              </a:rPr>
              <a:t>graph.facebook.com/v3.2/me/likes?access_token</a:t>
            </a:r>
            <a:r>
              <a:rPr lang="en-US" dirty="0" smtClean="0">
                <a:solidFill>
                  <a:srgbClr val="505050"/>
                </a:solidFill>
                <a:latin typeface="OpenSans" charset="0"/>
              </a:rPr>
              <a:t>=</a:t>
            </a:r>
            <a:r>
              <a:rPr lang="en-US" dirty="0" err="1" smtClean="0">
                <a:solidFill>
                  <a:srgbClr val="505050"/>
                </a:solidFill>
                <a:latin typeface="OpenSans" charset="0"/>
              </a:rPr>
              <a:t>xxxxxxx</a:t>
            </a:r>
            <a:endParaRPr lang="en-US" dirty="0"/>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r>
              <a:rPr lang="en-US" smtClean="0"/>
              <a:t>Notice use of paging links.</a:t>
            </a:r>
            <a:endParaRPr lang="en-US"/>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769524"/>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Applications</a:t>
            </a:r>
            <a:endParaRPr lang="en-US" dirty="0"/>
          </a:p>
        </p:txBody>
      </p:sp>
      <p:sp>
        <p:nvSpPr>
          <p:cNvPr id="3" name="Content Placeholder 2"/>
          <p:cNvSpPr>
            <a:spLocks noGrp="1"/>
          </p:cNvSpPr>
          <p:nvPr>
            <p:ph sz="half" idx="1"/>
          </p:nvPr>
        </p:nvSpPr>
        <p:spPr>
          <a:xfrm>
            <a:off x="152400" y="666750"/>
            <a:ext cx="8534400" cy="3962400"/>
          </a:xfrm>
        </p:spPr>
        <p:txBody>
          <a:bodyPr>
            <a:normAutofit/>
          </a:bodyPr>
          <a:lstStyle/>
          <a:p>
            <a:r>
              <a:rPr lang="en-US" dirty="0" smtClean="0"/>
              <a:t>Facebook Application</a:t>
            </a:r>
          </a:p>
          <a:p>
            <a:pPr lvl="1"/>
            <a:r>
              <a:rPr lang="en-US" dirty="0" smtClean="0"/>
              <a:t>Define </a:t>
            </a:r>
            <a:r>
              <a:rPr lang="en-US" dirty="0"/>
              <a:t>an application at</a:t>
            </a:r>
            <a:br>
              <a:rPr lang="en-US" dirty="0"/>
            </a:br>
            <a:r>
              <a:rPr lang="en-US" dirty="0" err="1" smtClean="0"/>
              <a:t>developers.facebook.com</a:t>
            </a:r>
            <a:r>
              <a:rPr lang="en-US" dirty="0" smtClean="0"/>
              <a:t>/apps/</a:t>
            </a:r>
          </a:p>
          <a:p>
            <a:pPr lvl="1"/>
            <a:r>
              <a:rPr lang="en-US" dirty="0" smtClean="0"/>
              <a:t>Users log into your application</a:t>
            </a:r>
            <a:br>
              <a:rPr lang="en-US" dirty="0" smtClean="0"/>
            </a:br>
            <a:r>
              <a:rPr lang="en-US" dirty="0" smtClean="0"/>
              <a:t>via Facebook.</a:t>
            </a:r>
          </a:p>
          <a:p>
            <a:pPr lvl="1"/>
            <a:r>
              <a:rPr lang="en-US" dirty="0" smtClean="0"/>
              <a:t>This grants your application</a:t>
            </a:r>
            <a:br>
              <a:rPr lang="en-US" dirty="0" smtClean="0"/>
            </a:br>
            <a:r>
              <a:rPr lang="en-US" dirty="0" smtClean="0"/>
              <a:t>permission to access the user’s</a:t>
            </a:r>
            <a:br>
              <a:rPr lang="en-US" dirty="0" smtClean="0"/>
            </a:br>
            <a:r>
              <a:rPr lang="en-US" dirty="0" smtClean="0"/>
              <a:t>Facebook content.</a:t>
            </a:r>
          </a:p>
          <a:p>
            <a:pPr lvl="1"/>
            <a:r>
              <a:rPr lang="en-US" dirty="0" smtClean="0"/>
              <a:t>User must approve access on</a:t>
            </a:r>
            <a:br>
              <a:rPr lang="en-US" dirty="0" smtClean="0"/>
            </a:br>
            <a:r>
              <a:rPr lang="en-US" dirty="0" smtClean="0"/>
              <a:t>login and Facebook must “approve” the application for non-profile information.</a:t>
            </a:r>
          </a:p>
          <a:p>
            <a:r>
              <a:rPr lang="en-US" dirty="0" smtClean="0"/>
              <a:t>Once logged onto your application via Facebook, you can</a:t>
            </a:r>
          </a:p>
          <a:p>
            <a:pPr lvl="1"/>
            <a:r>
              <a:rPr lang="en-US" dirty="0" smtClean="0"/>
              <a:t>Get basic information about people.</a:t>
            </a:r>
          </a:p>
          <a:p>
            <a:pPr lvl="1"/>
            <a:r>
              <a:rPr lang="en-US" dirty="0" smtClean="0"/>
              <a:t>Enable people to share, etc. information from your application to Facebook.</a:t>
            </a:r>
          </a:p>
          <a:p>
            <a:pPr lvl="1"/>
            <a:r>
              <a:rPr lang="en-US" dirty="0" smtClean="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4949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A Diversion:</a:t>
            </a:r>
            <a:br>
              <a:rPr lang="en-US" altLang="en-US" sz="2800" i="1" dirty="0" smtClean="0">
                <a:solidFill>
                  <a:schemeClr val="bg1"/>
                </a:solidFill>
              </a:rPr>
            </a:br>
            <a:r>
              <a:rPr lang="en-US" altLang="en-US" sz="2800" i="1" dirty="0" smtClean="0">
                <a:solidFill>
                  <a:schemeClr val="bg1"/>
                </a:solidFill>
              </a:rPr>
              <a:t>ORM, persistence /mapping frameworks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4</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284630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t>Approaches to creating a “primary key.”</a:t>
            </a:r>
          </a:p>
          <a:p>
            <a:r>
              <a:rPr lang="en-US" dirty="0" smtClean="0"/>
              <a:t>UUID</a:t>
            </a:r>
            <a:endParaRPr lang="en-US" dirty="0"/>
          </a:p>
        </p:txBody>
      </p:sp>
    </p:spTree>
    <p:extLst>
      <p:ext uri="{BB962C8B-B14F-4D97-AF65-F5344CB8AC3E}">
        <p14:creationId xmlns:p14="http://schemas.microsoft.com/office/powerpoint/2010/main" val="45009191"/>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mr-IN" dirty="0"/>
              <a:t>MATCH (</a:t>
            </a:r>
            <a:r>
              <a:rPr lang="mr-IN" dirty="0" err="1"/>
              <a:t>n</a:t>
            </a:r>
            <a:r>
              <a:rPr lang="mr-IN" dirty="0"/>
              <a:t> {</a:t>
            </a:r>
            <a:r>
              <a:rPr lang="mr-IN" dirty="0" err="1"/>
              <a:t>uni</a:t>
            </a:r>
            <a:r>
              <a:rPr lang="mr-IN" dirty="0"/>
              <a:t>: "al1"})-[</a:t>
            </a:r>
            <a:r>
              <a:rPr lang="mr-IN" dirty="0" err="1"/>
              <a:t>r:FOLLOWS</a:t>
            </a:r>
            <a:r>
              <a:rPr lang="mr-IN" dirty="0"/>
              <a:t> *0..4]-&gt;(</a:t>
            </a:r>
            <a:r>
              <a:rPr lang="mr-IN" dirty="0" err="1"/>
              <a:t>q</a:t>
            </a:r>
            <a:r>
              <a:rPr lang="mr-IN" dirty="0"/>
              <a:t>) </a:t>
            </a:r>
            <a:r>
              <a:rPr lang="mr-IN" dirty="0" err="1"/>
              <a:t>return</a:t>
            </a:r>
            <a:r>
              <a:rPr lang="mr-IN" dirty="0"/>
              <a:t> </a:t>
            </a:r>
            <a:r>
              <a:rPr lang="mr-IN" dirty="0" err="1" smtClean="0"/>
              <a:t>n,r,q</a:t>
            </a:r>
            <a:endParaRPr lang="en-US" dirty="0" smtClean="0"/>
          </a:p>
          <a:p>
            <a:r>
              <a:rPr lang="en-US" dirty="0"/>
              <a:t>match (</a:t>
            </a:r>
            <a:r>
              <a:rPr lang="en-US" dirty="0" err="1"/>
              <a:t>n:Fan</a:t>
            </a:r>
            <a:r>
              <a:rPr lang="en-US" dirty="0"/>
              <a:t>)-[</a:t>
            </a:r>
            <a:r>
              <a:rPr lang="en-US" dirty="0" err="1"/>
              <a:t>r:FOLLOWS</a:t>
            </a:r>
            <a:r>
              <a:rPr lang="en-US" dirty="0"/>
              <a:t>]-&gt;(p)-[r2:SUPPORTS]-&gt;(t) return </a:t>
            </a:r>
            <a:r>
              <a:rPr lang="en-US" dirty="0" smtClean="0"/>
              <a:t>n,r,p,r2,t</a:t>
            </a:r>
          </a:p>
          <a:p>
            <a:r>
              <a:rPr lang="en-US" dirty="0"/>
              <a:t>match (</a:t>
            </a:r>
            <a:r>
              <a:rPr lang="en-US" dirty="0" err="1"/>
              <a:t>n:Fan</a:t>
            </a:r>
            <a:r>
              <a:rPr lang="en-US" dirty="0"/>
              <a:t> {</a:t>
            </a:r>
            <a:r>
              <a:rPr lang="en-US" dirty="0" err="1"/>
              <a:t>uni</a:t>
            </a:r>
            <a:r>
              <a:rPr lang="en-US" dirty="0"/>
              <a:t>: 'al1'})-[</a:t>
            </a:r>
            <a:r>
              <a:rPr lang="en-US" dirty="0" err="1"/>
              <a:t>r:FOLLOWS</a:t>
            </a:r>
            <a:r>
              <a:rPr lang="en-US" dirty="0"/>
              <a:t>]-&gt;(p)-[r2:SUPPORTS]-&gt;(t) return </a:t>
            </a:r>
            <a:r>
              <a:rPr lang="en-US" dirty="0" smtClean="0"/>
              <a:t>n,r,p,r2,t</a:t>
            </a:r>
          </a:p>
          <a:p>
            <a:r>
              <a:rPr lang="en-US" dirty="0"/>
              <a:t>match (</a:t>
            </a:r>
            <a:r>
              <a:rPr lang="en-US" dirty="0" err="1"/>
              <a:t>n:Fan</a:t>
            </a:r>
            <a:r>
              <a:rPr lang="en-US" dirty="0"/>
              <a:t> {</a:t>
            </a:r>
            <a:r>
              <a:rPr lang="en-US" dirty="0" err="1"/>
              <a:t>uni</a:t>
            </a:r>
            <a:r>
              <a:rPr lang="en-US" dirty="0"/>
              <a:t>: 'al1'})-[</a:t>
            </a:r>
            <a:r>
              <a:rPr lang="en-US" dirty="0" err="1"/>
              <a:t>r:FOLLOWS</a:t>
            </a:r>
            <a:r>
              <a:rPr lang="en-US" dirty="0"/>
              <a:t> *0..2]-&gt;(p)-[r2:SUPPORTS]-&gt;(t) return </a:t>
            </a:r>
            <a:r>
              <a:rPr lang="en-US" dirty="0" smtClean="0"/>
              <a:t>n,r,p,r2,t</a:t>
            </a:r>
          </a:p>
          <a:p>
            <a:r>
              <a:rPr lang="en-US" dirty="0"/>
              <a:t>create (</a:t>
            </a:r>
            <a:r>
              <a:rPr lang="en-US" dirty="0" err="1"/>
              <a:t>p:Faculty</a:t>
            </a:r>
            <a:r>
              <a:rPr lang="en-US" dirty="0"/>
              <a:t> {</a:t>
            </a:r>
            <a:r>
              <a:rPr lang="en-US" dirty="0" err="1"/>
              <a:t>uni</a:t>
            </a:r>
            <a:r>
              <a:rPr lang="en-US" dirty="0"/>
              <a:t>: 'dff9', </a:t>
            </a:r>
            <a:r>
              <a:rPr lang="en-US" dirty="0" err="1"/>
              <a:t>name_last</a:t>
            </a:r>
            <a:r>
              <a:rPr lang="en-US" dirty="0"/>
              <a:t>: "Ferguson", </a:t>
            </a:r>
            <a:r>
              <a:rPr lang="en-US" dirty="0" err="1"/>
              <a:t>name_first</a:t>
            </a:r>
            <a:r>
              <a:rPr lang="en-US" dirty="0"/>
              <a:t>: "Donald"}) return p</a:t>
            </a:r>
          </a:p>
        </p:txBody>
      </p:sp>
    </p:spTree>
    <p:extLst>
      <p:ext uri="{BB962C8B-B14F-4D97-AF65-F5344CB8AC3E}">
        <p14:creationId xmlns:p14="http://schemas.microsoft.com/office/powerpoint/2010/main" val="2108169316"/>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Graph Database Summary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NoSQL, Normalization</a:t>
            </a:r>
            <a:endParaRPr lang="en-US" altLang="en-US" sz="1200" i="1" dirty="0">
              <a:solidFill>
                <a:schemeClr val="bg1"/>
              </a:solidFill>
            </a:endParaRPr>
          </a:p>
        </p:txBody>
      </p:sp>
    </p:spTree>
    <p:extLst>
      <p:ext uri="{BB962C8B-B14F-4D97-AF65-F5344CB8AC3E}">
        <p14:creationId xmlns:p14="http://schemas.microsoft.com/office/powerpoint/2010/main" val="5039944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sz="half" idx="1"/>
          </p:nvPr>
        </p:nvSpPr>
        <p:spPr/>
        <p:txBody>
          <a:bodyPr/>
          <a:lstStyle/>
          <a:p>
            <a:r>
              <a:rPr lang="en-US" dirty="0" smtClean="0"/>
              <a:t>Popularity and usage has exploded in the past few years.</a:t>
            </a:r>
          </a:p>
          <a:p>
            <a:pPr lvl="1"/>
            <a:r>
              <a:rPr lang="en-US" dirty="0"/>
              <a:t>Facebook Graph API (</a:t>
            </a:r>
            <a:r>
              <a:rPr lang="en-US" dirty="0">
                <a:hlinkClick r:id="rId2"/>
              </a:rPr>
              <a:t>https://developers.facebook.com/docs/graph-api</a:t>
            </a:r>
            <a:r>
              <a:rPr lang="en-US" dirty="0" smtClean="0">
                <a:hlinkClick r:id="rId2"/>
              </a:rPr>
              <a:t>/)</a:t>
            </a:r>
            <a:endParaRPr lang="en-US" dirty="0" smtClean="0"/>
          </a:p>
          <a:p>
            <a:pPr lvl="1"/>
            <a:r>
              <a:rPr lang="en-US" dirty="0"/>
              <a:t>LinkedIn (</a:t>
            </a:r>
            <a:r>
              <a:rPr lang="en-US" dirty="0">
                <a:hlinkClick r:id="rId3"/>
              </a:rPr>
              <a:t>https://</a:t>
            </a:r>
            <a:r>
              <a:rPr lang="en-US" dirty="0" smtClean="0">
                <a:hlinkClick r:id="rId3"/>
              </a:rPr>
              <a:t>developer.linkedin.com/docs/rest-api)</a:t>
            </a:r>
            <a:endParaRPr lang="en-US" dirty="0" smtClean="0"/>
          </a:p>
          <a:p>
            <a:pPr lvl="1"/>
            <a:r>
              <a:rPr lang="en-US" dirty="0"/>
              <a:t>Instagram (</a:t>
            </a:r>
            <a:r>
              <a:rPr lang="en-US" dirty="0">
                <a:hlinkClick r:id="rId4"/>
              </a:rPr>
              <a:t>https://developers.facebook.com/docs/instagram-api</a:t>
            </a:r>
            <a:r>
              <a:rPr lang="en-US" dirty="0" smtClean="0">
                <a:hlinkClick r:id="rId4"/>
              </a:rPr>
              <a:t>)</a:t>
            </a:r>
            <a:endParaRPr lang="en-US" dirty="0" smtClean="0"/>
          </a:p>
          <a:p>
            <a:pPr lvl="1"/>
            <a:r>
              <a:rPr lang="en-US" dirty="0"/>
              <a:t>Google Knowledge Graph (</a:t>
            </a:r>
            <a:r>
              <a:rPr lang="en-US" dirty="0">
                <a:hlinkClick r:id="rId5"/>
              </a:rPr>
              <a:t>https://developers.google.com/knowledge-graph</a:t>
            </a:r>
            <a:r>
              <a:rPr lang="en-US" dirty="0" smtClean="0">
                <a:hlinkClick r:id="rId5"/>
              </a:rPr>
              <a:t>/)</a:t>
            </a:r>
            <a:endParaRPr lang="en-US" dirty="0" smtClean="0"/>
          </a:p>
          <a:p>
            <a:pPr lvl="1"/>
            <a:endParaRPr lang="en-US" dirty="0"/>
          </a:p>
          <a:p>
            <a:r>
              <a:rPr lang="en-US" dirty="0" smtClean="0"/>
              <a:t>Two major motivations:</a:t>
            </a:r>
          </a:p>
          <a:p>
            <a:pPr marL="800100" lvl="1" indent="-342900">
              <a:buFont typeface="+mj-lt"/>
              <a:buAutoNum type="arabicPeriod"/>
            </a:pPr>
            <a:r>
              <a:rPr lang="en-US" dirty="0" smtClean="0"/>
              <a:t>Many common types of data are inherently graph oriented, and</a:t>
            </a:r>
            <a:br>
              <a:rPr lang="en-US" dirty="0" smtClean="0"/>
            </a:br>
            <a:r>
              <a:rPr lang="en-US" dirty="0" smtClean="0"/>
              <a:t>representing in RDB or some other mechanism results in icky code.</a:t>
            </a:r>
          </a:p>
          <a:p>
            <a:pPr marL="800100" lvl="1" indent="-342900">
              <a:buFont typeface="+mj-lt"/>
              <a:buAutoNum type="arabicPeriod"/>
            </a:pPr>
            <a:r>
              <a:rPr lang="en-US" dirty="0" smtClean="0"/>
              <a:t>Performs of common graph operations is extremely slow in RDB.</a:t>
            </a:r>
            <a:endParaRPr lang="en-US" dirty="0"/>
          </a:p>
        </p:txBody>
      </p:sp>
    </p:spTree>
    <p:extLst>
      <p:ext uri="{BB962C8B-B14F-4D97-AF65-F5344CB8AC3E}">
        <p14:creationId xmlns:p14="http://schemas.microsoft.com/office/powerpoint/2010/main" val="1780024356"/>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err="1" smtClean="0">
                <a:solidFill>
                  <a:schemeClr val="bg1"/>
                </a:solidFill>
              </a:rPr>
              <a:t>Redis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fld id="{A057C3CF-FEF9-2D44-911E-86B89DEEE20D}" type="slidenum">
              <a:rPr lang="en-US" altLang="en-US" sz="1200" b="1">
                <a:solidFill>
                  <a:schemeClr val="bg1"/>
                </a:solidFill>
              </a:rPr>
              <a:pPr algn="ctr">
                <a:lnSpc>
                  <a:spcPts val="2400"/>
                </a:lnSpc>
              </a:pPr>
              <a:t>44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13  </a:t>
            </a:r>
            <a:r>
              <a:rPr lang="en-US" altLang="en-US" sz="1200" i="1" dirty="0">
                <a:solidFill>
                  <a:schemeClr val="bg1"/>
                </a:solidFill>
              </a:rPr>
              <a:t>--  </a:t>
            </a:r>
            <a:r>
              <a:rPr lang="en-US" altLang="en-US" sz="1200" i="1" dirty="0" smtClean="0">
                <a:solidFill>
                  <a:schemeClr val="bg1"/>
                </a:solidFill>
              </a:rPr>
              <a:t> </a:t>
            </a:r>
            <a:r>
              <a:rPr lang="en-US" altLang="en-US" sz="1200" i="1" dirty="0">
                <a:solidFill>
                  <a:schemeClr val="bg1"/>
                </a:solidFill>
              </a:rPr>
              <a:t>No SQL, Normalization</a:t>
            </a:r>
          </a:p>
        </p:txBody>
      </p:sp>
    </p:spTree>
    <p:extLst>
      <p:ext uri="{BB962C8B-B14F-4D97-AF65-F5344CB8AC3E}">
        <p14:creationId xmlns:p14="http://schemas.microsoft.com/office/powerpoint/2010/main" val="13883152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smtClean="0"/>
              <a:t>Redis</a:t>
            </a:r>
            <a:endParaRPr lang="en-US" noProof="1"/>
          </a:p>
        </p:txBody>
      </p:sp>
      <p:sp>
        <p:nvSpPr>
          <p:cNvPr id="6" name="Subtitle 5"/>
          <p:cNvSpPr>
            <a:spLocks noGrp="1"/>
          </p:cNvSpPr>
          <p:nvPr>
            <p:ph type="subTitle" idx="1"/>
          </p:nvPr>
        </p:nvSpPr>
        <p:spPr>
          <a:xfrm>
            <a:off x="3143250" y="1485900"/>
            <a:ext cx="5479606" cy="1070422"/>
          </a:xfrm>
        </p:spPr>
        <p:txBody>
          <a:bodyPr>
            <a:normAutofit/>
          </a:bodyPr>
          <a:lstStyle/>
          <a:p>
            <a:r>
              <a:rPr lang="en-US" noProof="1" smtClean="0"/>
              <a:t>Redis</a:t>
            </a:r>
            <a:r>
              <a:rPr lang="en-US" dirty="0" smtClean="0"/>
              <a:t> Key-Value Database:</a:t>
            </a:r>
          </a:p>
          <a:p>
            <a:r>
              <a:rPr lang="en-US" dirty="0" smtClean="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smtClean="0"/>
              <a:t>SoftUni Team</a:t>
            </a:r>
            <a:endParaRPr lang="en-US" dirty="0"/>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3"/>
              </a:rPr>
              <a:t>http://</a:t>
            </a:r>
            <a:r>
              <a:rPr lang="en-US" dirty="0" smtClean="0">
                <a:hlinkClick r:id="rId3"/>
              </a:rPr>
              <a:t>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153780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a:t>
            </a:r>
            <a:r>
              <a:rPr lang="en-US" dirty="0" smtClean="0"/>
              <a:t>Server</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607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47</a:t>
            </a:fld>
            <a:endParaRPr lang="en-US" dirty="0">
              <a:solidFill>
                <a:prstClr val="white">
                  <a:tint val="75000"/>
                </a:prstClr>
              </a:solidFill>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smtClean="0"/>
              <a:t>What is Redis?</a:t>
            </a:r>
            <a:endParaRPr lang="en-US" dirty="0"/>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2098004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smtClean="0"/>
              <a:t>Redis</a:t>
            </a:r>
            <a:r>
              <a:rPr lang="en-US" dirty="0" smtClean="0"/>
              <a:t> is </a:t>
            </a:r>
            <a:r>
              <a:rPr lang="en-US" dirty="0"/>
              <a:t>really </a:t>
            </a:r>
            <a:r>
              <a:rPr lang="en-US" dirty="0">
                <a:solidFill>
                  <a:schemeClr val="tx2">
                    <a:lumMod val="75000"/>
                  </a:schemeClr>
                </a:solidFill>
              </a:rPr>
              <a:t>fast </a:t>
            </a:r>
          </a:p>
          <a:p>
            <a:pPr lvl="1"/>
            <a:r>
              <a:rPr lang="en-US" dirty="0" smtClean="0"/>
              <a:t>Non-blocking </a:t>
            </a:r>
            <a:r>
              <a:rPr lang="en-US" dirty="0"/>
              <a:t>I/O, single threaded</a:t>
            </a:r>
          </a:p>
          <a:p>
            <a:pPr lvl="1"/>
            <a:r>
              <a:rPr lang="en-US" dirty="0" smtClean="0"/>
              <a:t>100,000</a:t>
            </a:r>
            <a:r>
              <a:rPr lang="en-US" dirty="0"/>
              <a:t>+ </a:t>
            </a:r>
            <a:r>
              <a:rPr lang="en-US" dirty="0" smtClean="0"/>
              <a:t>read / writes per </a:t>
            </a:r>
            <a:r>
              <a:rPr lang="en-US" dirty="0"/>
              <a:t>second</a:t>
            </a:r>
          </a:p>
          <a:p>
            <a:r>
              <a:rPr lang="en-US" noProof="1" smtClean="0"/>
              <a:t>Redis</a:t>
            </a:r>
            <a:r>
              <a:rPr lang="en-US" dirty="0" smtClean="0"/>
              <a:t> is not a database</a:t>
            </a:r>
          </a:p>
          <a:p>
            <a:pPr lvl="1"/>
            <a:r>
              <a:rPr lang="en-US" dirty="0" smtClean="0"/>
              <a:t>It </a:t>
            </a:r>
            <a:r>
              <a:rPr lang="en-US" dirty="0"/>
              <a:t>complements </a:t>
            </a:r>
            <a:r>
              <a:rPr lang="en-US" dirty="0" smtClean="0"/>
              <a:t>your existing data storage layer</a:t>
            </a:r>
          </a:p>
          <a:p>
            <a:pPr lvl="1"/>
            <a:r>
              <a:rPr lang="en-US" dirty="0" smtClean="0"/>
              <a:t>E.g. </a:t>
            </a:r>
            <a:r>
              <a:rPr lang="en-US" dirty="0" smtClean="0">
                <a:hlinkClick r:id="rId2"/>
              </a:rPr>
              <a:t>StackOverflow uses Redis</a:t>
            </a:r>
            <a:r>
              <a:rPr lang="en-US" dirty="0" smtClean="0"/>
              <a:t> for </a:t>
            </a:r>
            <a:r>
              <a:rPr lang="en-US" dirty="0" smtClean="0">
                <a:solidFill>
                  <a:schemeClr val="tx2">
                    <a:lumMod val="75000"/>
                  </a:schemeClr>
                </a:solidFill>
              </a:rPr>
              <a:t>data caching</a:t>
            </a:r>
            <a:endParaRPr lang="en-US" dirty="0">
              <a:solidFill>
                <a:schemeClr val="tx2">
                  <a:lumMod val="75000"/>
                </a:schemeClr>
              </a:solidFill>
            </a:endParaRPr>
          </a:p>
          <a:p>
            <a:r>
              <a:rPr lang="en-US" dirty="0" smtClean="0"/>
              <a:t>For small labs Redis may replace entirely the database</a:t>
            </a:r>
            <a:endParaRPr lang="en-US" dirty="0"/>
          </a:p>
          <a:p>
            <a:pPr lvl="1"/>
            <a:r>
              <a:rPr lang="en-US" dirty="0" smtClean="0"/>
              <a:t>Trade </a:t>
            </a:r>
            <a:r>
              <a:rPr lang="en-US" dirty="0"/>
              <a:t>performance for </a:t>
            </a:r>
            <a:r>
              <a:rPr lang="en-US" dirty="0" smtClean="0"/>
              <a:t>durability </a:t>
            </a:r>
            <a:r>
              <a:rPr lang="en-US" dirty="0" smtClean="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smtClean="0"/>
              <a:t>Redis</a:t>
            </a:r>
            <a:r>
              <a:rPr lang="en-US" dirty="0" smtClean="0"/>
              <a:t>: Features</a:t>
            </a:r>
            <a:endParaRPr lang="en-US" dirty="0"/>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63058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49</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keeps </a:t>
            </a:r>
            <a:r>
              <a:rPr lang="en-US" dirty="0" smtClean="0">
                <a:solidFill>
                  <a:schemeClr val="tx2">
                    <a:lumMod val="75000"/>
                  </a:schemeClr>
                </a:solidFill>
              </a:rPr>
              <a:t>key-value pairs</a:t>
            </a:r>
          </a:p>
          <a:p>
            <a:pPr lvl="1"/>
            <a:r>
              <a:rPr lang="en-US" dirty="0" smtClean="0"/>
              <a:t>Every item is stored as </a:t>
            </a:r>
            <a:r>
              <a:rPr lang="en-US" b="1" dirty="0" smtClean="0">
                <a:solidFill>
                  <a:schemeClr val="tx2">
                    <a:lumMod val="75000"/>
                  </a:schemeClr>
                </a:solidFill>
                <a:latin typeface="Consolas" panose="020B0609020204030204" pitchFamily="49" charset="0"/>
                <a:cs typeface="Consolas" panose="020B0609020204030204" pitchFamily="49" charset="0"/>
              </a:rPr>
              <a:t>key</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value</a:t>
            </a:r>
          </a:p>
          <a:p>
            <a:r>
              <a:rPr lang="en-US" dirty="0" smtClean="0">
                <a:solidFill>
                  <a:schemeClr val="tx2">
                    <a:lumMod val="75000"/>
                  </a:schemeClr>
                </a:solidFill>
              </a:rPr>
              <a:t>Keys</a:t>
            </a:r>
            <a:r>
              <a:rPr lang="en-US" dirty="0" smtClean="0"/>
              <a:t> are unique identifiers</a:t>
            </a:r>
          </a:p>
          <a:p>
            <a:r>
              <a:rPr lang="en-US" dirty="0" smtClean="0">
                <a:solidFill>
                  <a:schemeClr val="tx2">
                    <a:lumMod val="75000"/>
                  </a:schemeClr>
                </a:solidFill>
              </a:rPr>
              <a:t>Values</a:t>
            </a:r>
            <a:r>
              <a:rPr lang="en-US" dirty="0" smtClean="0"/>
              <a:t> can be different data structures:</a:t>
            </a:r>
          </a:p>
          <a:p>
            <a:pPr lvl="1"/>
            <a:r>
              <a:rPr lang="en-US" dirty="0" smtClean="0"/>
              <a:t>Strings (numbers are stored as strings)</a:t>
            </a:r>
            <a:endParaRPr lang="en-US" dirty="0"/>
          </a:p>
          <a:p>
            <a:pPr lvl="1"/>
            <a:r>
              <a:rPr lang="en-US" dirty="0" smtClean="0"/>
              <a:t>Lists (of strings)</a:t>
            </a:r>
            <a:endParaRPr lang="en-US" dirty="0"/>
          </a:p>
          <a:p>
            <a:pPr lvl="1"/>
            <a:r>
              <a:rPr lang="en-US" dirty="0"/>
              <a:t>Hash </a:t>
            </a:r>
            <a:r>
              <a:rPr lang="en-US" dirty="0" smtClean="0"/>
              <a:t>tables: string </a:t>
            </a:r>
            <a:r>
              <a:rPr lang="en-US" dirty="0" smtClean="0">
                <a:sym typeface="Wingdings" panose="05000000000000000000" pitchFamily="2" charset="2"/>
              </a:rPr>
              <a:t> string</a:t>
            </a:r>
            <a:endParaRPr lang="en-US" dirty="0"/>
          </a:p>
          <a:p>
            <a:pPr lvl="1"/>
            <a:r>
              <a:rPr lang="en-US" dirty="0"/>
              <a:t>Sets / sorted </a:t>
            </a:r>
            <a:r>
              <a:rPr lang="en-US" dirty="0" smtClean="0"/>
              <a:t>sets (of strings)</a:t>
            </a:r>
            <a:endParaRPr lang="en-US" dirty="0"/>
          </a:p>
          <a:p>
            <a:pPr lvl="1"/>
            <a:endParaRPr lang="en-US" dirty="0"/>
          </a:p>
        </p:txBody>
      </p:sp>
      <p:sp>
        <p:nvSpPr>
          <p:cNvPr id="4" name="Title 3"/>
          <p:cNvSpPr>
            <a:spLocks noGrp="1"/>
          </p:cNvSpPr>
          <p:nvPr>
            <p:ph type="title"/>
          </p:nvPr>
        </p:nvSpPr>
        <p:spPr/>
        <p:txBody>
          <a:bodyPr/>
          <a:lstStyle/>
          <a:p>
            <a:r>
              <a:rPr lang="en-US" dirty="0" smtClean="0"/>
              <a:t>Redis: Data Model</a:t>
            </a:r>
            <a:endParaRPr lang="en-US" dirty="0"/>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Piazza Discussion</a:t>
            </a:r>
            <a:endParaRPr lang="en-US" dirty="0"/>
          </a:p>
        </p:txBody>
      </p:sp>
      <p:sp>
        <p:nvSpPr>
          <p:cNvPr id="3" name="Content Placeholder 2"/>
          <p:cNvSpPr>
            <a:spLocks noGrp="1"/>
          </p:cNvSpPr>
          <p:nvPr>
            <p:ph sz="half" idx="1"/>
          </p:nvPr>
        </p:nvSpPr>
        <p:spPr>
          <a:xfrm>
            <a:off x="228600" y="590550"/>
            <a:ext cx="8495740" cy="3924694"/>
          </a:xfrm>
        </p:spPr>
        <p:txBody>
          <a:bodyPr/>
          <a:lstStyle/>
          <a:p>
            <a:r>
              <a:rPr lang="en-US" dirty="0"/>
              <a:t>Piazza thread </a:t>
            </a:r>
            <a:r>
              <a:rPr lang="en-US" dirty="0">
                <a:hlinkClick r:id="rId2"/>
              </a:rPr>
              <a:t>https://</a:t>
            </a:r>
            <a:r>
              <a:rPr lang="en-US" dirty="0" smtClean="0">
                <a:hlinkClick r:id="rId2"/>
              </a:rPr>
              <a:t>piazza.com/class/jkb0pv2a65m35?cid=887</a:t>
            </a:r>
            <a:endParaRPr lang="en-US" dirty="0" smtClean="0"/>
          </a:p>
          <a:p>
            <a:pPr lvl="1"/>
            <a:r>
              <a:rPr lang="en-US" dirty="0" smtClean="0"/>
              <a:t>Created quite a debate.</a:t>
            </a:r>
          </a:p>
          <a:p>
            <a:pPr lvl="1"/>
            <a:r>
              <a:rPr lang="en-US" dirty="0" smtClean="0"/>
              <a:t>Included questioning my fairness and competency, as well as the integrity and work ethic of fellow students.</a:t>
            </a:r>
          </a:p>
          <a:p>
            <a:pPr lvl="1"/>
            <a:r>
              <a:rPr lang="en-US" dirty="0" smtClean="0"/>
              <a:t>Made it clear that a non-traditional approach to running courses alienates a significant portion of students and does not meet there needs.</a:t>
            </a:r>
          </a:p>
          <a:p>
            <a:r>
              <a:rPr lang="en-US" dirty="0" smtClean="0"/>
              <a:t>There will be changes in my section of W4111. Most of these will occur starting 2019, but we still have time to make changes for fall 2018.</a:t>
            </a:r>
          </a:p>
          <a:p>
            <a:pPr marL="800100" lvl="1" indent="-342900">
              <a:buFont typeface="+mj-lt"/>
              <a:buAutoNum type="arabicPeriod"/>
            </a:pPr>
            <a:r>
              <a:rPr lang="en-US" dirty="0" smtClean="0"/>
              <a:t>Office hours will be 9:00 to 10:00 AM on Friday, or by appointment.</a:t>
            </a:r>
            <a:br>
              <a:rPr lang="en-US" dirty="0" smtClean="0"/>
            </a:br>
            <a:r>
              <a:rPr lang="en-US" dirty="0" smtClean="0"/>
              <a:t>No additional OH or recitations.</a:t>
            </a:r>
          </a:p>
          <a:p>
            <a:pPr marL="800100" lvl="1" indent="-342900">
              <a:buFont typeface="+mj-lt"/>
              <a:buAutoNum type="arabicPeriod"/>
            </a:pPr>
            <a:r>
              <a:rPr lang="en-US" dirty="0" smtClean="0"/>
              <a:t>I will disable anonymous posting on Piazza. Any questions or discussion that I consider collaborating on a solution will result in failing the course.</a:t>
            </a:r>
          </a:p>
          <a:p>
            <a:pPr marL="800100" lvl="1" indent="-342900">
              <a:buFont typeface="+mj-lt"/>
              <a:buAutoNum type="arabicPeriod"/>
            </a:pPr>
            <a:r>
              <a:rPr lang="en-US" dirty="0" smtClean="0"/>
              <a:t>Final exam will be in class at the Registrar assigned time and will be closed book.</a:t>
            </a:r>
            <a:br>
              <a:rPr lang="en-US" dirty="0" smtClean="0"/>
            </a:br>
            <a:r>
              <a:rPr lang="en-US" dirty="0" smtClean="0"/>
              <a:t>No exceptions or extensions.</a:t>
            </a:r>
            <a:endParaRPr lang="en-US" dirty="0"/>
          </a:p>
        </p:txBody>
      </p:sp>
    </p:spTree>
    <p:extLst>
      <p:ext uri="{BB962C8B-B14F-4D97-AF65-F5344CB8AC3E}">
        <p14:creationId xmlns:p14="http://schemas.microsoft.com/office/powerpoint/2010/main" val="213791874"/>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50</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works as interpreter of commands:</a:t>
            </a:r>
            <a:endParaRPr lang="en-US" dirty="0"/>
          </a:p>
        </p:txBody>
      </p:sp>
      <p:sp>
        <p:nvSpPr>
          <p:cNvPr id="4" name="Title 3"/>
          <p:cNvSpPr>
            <a:spLocks noGrp="1"/>
          </p:cNvSpPr>
          <p:nvPr>
            <p:ph type="title"/>
          </p:nvPr>
        </p:nvSpPr>
        <p:spPr/>
        <p:txBody>
          <a:bodyPr/>
          <a:lstStyle/>
          <a:p>
            <a:r>
              <a:rPr lang="en-US" dirty="0" smtClean="0"/>
              <a:t>Redis: Commands</a:t>
            </a:r>
            <a:endParaRPr lang="en-US" dirty="0"/>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"Nakov"</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DEL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fontAlgn="auto"/>
            <a:r>
              <a:rPr lang="en-US" sz="2550" dirty="0">
                <a:solidFill>
                  <a:prstClr val="white"/>
                </a:solidFill>
              </a:rPr>
              <a:t>Play with the command-line client </a:t>
            </a:r>
            <a:r>
              <a:rPr lang="en-US" sz="2550" b="1" noProof="1">
                <a:solidFill>
                  <a:srgbClr val="FBEEC9">
                    <a:lumMod val="75000"/>
                  </a:srgbClr>
                </a:solidFill>
                <a:latin typeface="Consolas" panose="020B0609020204030204" pitchFamily="49" charset="0"/>
                <a:cs typeface="Consolas" panose="020B0609020204030204" pitchFamily="49" charset="0"/>
              </a:rPr>
              <a:t>redis-cli</a:t>
            </a:r>
            <a:r>
              <a:rPr lang="en-US" sz="2550" dirty="0">
                <a:solidFill>
                  <a:prstClr val="white"/>
                </a:solidFill>
              </a:rPr>
              <a:t> </a:t>
            </a:r>
          </a:p>
          <a:p>
            <a:pPr fontAlgn="auto"/>
            <a:r>
              <a:rPr lang="en-US" sz="2550" dirty="0">
                <a:solidFill>
                  <a:prstClr val="white"/>
                </a:solidFill>
              </a:rPr>
              <a:t>Or play with Redis online at </a:t>
            </a:r>
            <a:r>
              <a:rPr lang="en-US" sz="2550" dirty="0">
                <a:solidFill>
                  <a:prstClr val="white"/>
                </a:solidFill>
                <a:hlinkClick r:id="rId2"/>
              </a:rPr>
              <a:t>http://try.redis.io</a:t>
            </a:r>
            <a:endParaRPr lang="en-US" sz="2550" dirty="0">
              <a:solidFill>
                <a:prstClr val="white"/>
              </a:solidFill>
            </a:endParaRPr>
          </a:p>
          <a:p>
            <a:pPr fontAlgn="auto"/>
            <a:endParaRPr lang="en-US" sz="2550" dirty="0">
              <a:solidFill>
                <a:prstClr val="white"/>
              </a:solidFill>
            </a:endParaRPr>
          </a:p>
        </p:txBody>
      </p:sp>
    </p:spTree>
    <p:extLst>
      <p:ext uri="{BB962C8B-B14F-4D97-AF65-F5344CB8AC3E}">
        <p14:creationId xmlns:p14="http://schemas.microsoft.com/office/powerpoint/2010/main" val="165246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51</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String Commands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"hi"</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"hi"</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name abc</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"abc"</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(nil)</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C9">
                  <a:lumMod val="75000"/>
                </a:srgbClr>
              </a:solidFill>
              <a:effectLst>
                <a:outerShdw blurRad="38100" dist="38100" dir="2700000" algn="tl">
                  <a:srgbClr val="000000">
                    <a:alpha val="43137"/>
                  </a:srgbClr>
                </a:outerShdw>
              </a:effectLst>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INCR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1235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"12345"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MGET a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"1235"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"asdda"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STRLEN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4</a:t>
            </a:r>
          </a:p>
        </p:txBody>
      </p:sp>
    </p:spTree>
    <p:extLst>
      <p:ext uri="{BB962C8B-B14F-4D97-AF65-F5344CB8AC3E}">
        <p14:creationId xmlns:p14="http://schemas.microsoft.com/office/powerpoint/2010/main" val="171501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52</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Keys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count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TYPE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string</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DEL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"1234"</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EXPIRE a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p:txBody>
      </p:sp>
    </p:spTree>
    <p:extLst>
      <p:ext uri="{BB962C8B-B14F-4D97-AF65-F5344CB8AC3E}">
        <p14:creationId xmlns:p14="http://schemas.microsoft.com/office/powerpoint/2010/main" val="77556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53</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Hashes (Hash Tables)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 name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 age 23</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HKEYS user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"age"</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HGET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"23"</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HDEL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79359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54</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Lists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RPUSH 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LPUSH names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LINDEX names 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LLEN 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LRANGE names 0 100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"peter"</a:t>
            </a:r>
          </a:p>
        </p:txBody>
      </p:sp>
    </p:spTree>
    <p:extLst>
      <p:ext uri="{BB962C8B-B14F-4D97-AF65-F5344CB8AC3E}">
        <p14:creationId xmlns:p14="http://schemas.microsoft.com/office/powerpoint/2010/main" val="66107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55</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Sets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0</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SMEMBERS users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"maria"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SREM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78120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56</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Sorted Sets</a:t>
            </a:r>
            <a:endParaRPr lang="en-US" dirty="0"/>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smtClean="0"/>
              <a:t>Learn more at </a:t>
            </a:r>
            <a:r>
              <a:rPr lang="en-US" dirty="0" smtClean="0">
                <a:hlinkClick r:id="rId2"/>
              </a:rPr>
              <a:t>http</a:t>
            </a:r>
            <a:r>
              <a:rPr lang="en-US" dirty="0">
                <a:hlinkClick r:id="rId2"/>
              </a:rPr>
              <a:t>://</a:t>
            </a:r>
            <a:r>
              <a:rPr lang="en-US" dirty="0" smtClean="0">
                <a:hlinkClick r:id="rId2"/>
              </a:rPr>
              <a:t>redis.io/commands#sorted_set</a:t>
            </a:r>
            <a:endParaRPr lang="en-US" dirty="0" smtClean="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1 "uno"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ZADD myzset 2 "two" 3 "three"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ZRANGE myzset 0 -1 WITHSCORES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"1"</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a:t>
            </a:r>
          </a:p>
        </p:txBody>
      </p:sp>
    </p:spTree>
    <p:extLst>
      <p:ext uri="{BB962C8B-B14F-4D97-AF65-F5344CB8AC3E}">
        <p14:creationId xmlns:p14="http://schemas.microsoft.com/office/powerpoint/2010/main" val="83649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57</a:t>
            </a:fld>
            <a:endParaRPr lang="en-US" dirty="0">
              <a:solidFill>
                <a:prstClr val="white">
                  <a:tint val="75000"/>
                </a:prstClr>
              </a:solidFill>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smtClean="0"/>
              <a:t>First user subscribes to certain channel "</a:t>
            </a:r>
            <a:r>
              <a:rPr lang="en-US" b="1" dirty="0" smtClean="0">
                <a:solidFill>
                  <a:schemeClr val="tx2">
                    <a:lumMod val="75000"/>
                  </a:schemeClr>
                </a:solidFill>
                <a:latin typeface="Consolas" panose="020B0609020204030204" pitchFamily="49" charset="0"/>
                <a:cs typeface="Consolas" panose="020B0609020204030204" pitchFamily="49" charset="0"/>
              </a:rPr>
              <a:t>news</a:t>
            </a:r>
            <a:r>
              <a:rPr lang="en-US" dirty="0" smtClean="0"/>
              <a:t>"</a:t>
            </a:r>
          </a:p>
          <a:p>
            <a:pPr>
              <a:lnSpc>
                <a:spcPct val="110000"/>
              </a:lnSpc>
            </a:pPr>
            <a:endParaRPr lang="en-US" dirty="0"/>
          </a:p>
          <a:p>
            <a:pPr>
              <a:lnSpc>
                <a:spcPct val="110000"/>
              </a:lnSpc>
            </a:pPr>
            <a:endParaRPr lang="en-US" dirty="0" smtClean="0"/>
          </a:p>
          <a:p>
            <a:pPr>
              <a:lnSpc>
                <a:spcPct val="110000"/>
              </a:lnSpc>
            </a:pPr>
            <a:endParaRPr lang="en-US" dirty="0" smtClean="0"/>
          </a:p>
          <a:p>
            <a:pPr>
              <a:lnSpc>
                <a:spcPct val="110000"/>
              </a:lnSpc>
            </a:pPr>
            <a:r>
              <a:rPr lang="en-US" dirty="0" smtClean="0"/>
              <a:t>Another user sends messages to the same channel </a:t>
            </a:r>
            <a:r>
              <a:rPr lang="en-US" dirty="0"/>
              <a:t>"</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endParaRPr lang="en-US" dirty="0" smtClean="0"/>
          </a:p>
          <a:p>
            <a:pPr lvl="1">
              <a:lnSpc>
                <a:spcPct val="110000"/>
              </a:lnSpc>
            </a:pPr>
            <a:endParaRPr lang="en-US" dirty="0"/>
          </a:p>
          <a:p>
            <a:pPr lvl="1">
              <a:lnSpc>
                <a:spcPct val="110000"/>
              </a:lnSpc>
            </a:pPr>
            <a:endParaRPr lang="en-US" dirty="0" smtClean="0"/>
          </a:p>
          <a:p>
            <a:pPr>
              <a:lnSpc>
                <a:spcPct val="110000"/>
              </a:lnSpc>
            </a:pPr>
            <a:r>
              <a:rPr lang="en-US" dirty="0" smtClean="0"/>
              <a:t>Learn more at</a:t>
            </a:r>
            <a:r>
              <a:rPr lang="bg-BG" dirty="0" smtClean="0"/>
              <a:t> </a:t>
            </a:r>
            <a:r>
              <a:rPr lang="en-US" dirty="0">
                <a:hlinkClick r:id="rId2"/>
              </a:rPr>
              <a:t>http://</a:t>
            </a:r>
            <a:r>
              <a:rPr lang="en-US" dirty="0" smtClean="0">
                <a:hlinkClick r:id="rId2"/>
              </a:rPr>
              <a:t>redis.io/commands#pubsub</a:t>
            </a:r>
            <a:endParaRPr lang="en-US" dirty="0" smtClean="0"/>
          </a:p>
        </p:txBody>
      </p:sp>
      <p:sp>
        <p:nvSpPr>
          <p:cNvPr id="4" name="Title 3"/>
          <p:cNvSpPr>
            <a:spLocks noGrp="1"/>
          </p:cNvSpPr>
          <p:nvPr>
            <p:ph type="title"/>
          </p:nvPr>
        </p:nvSpPr>
        <p:spPr/>
        <p:txBody>
          <a:bodyPr/>
          <a:lstStyle/>
          <a:p>
            <a:r>
              <a:rPr lang="en-US" dirty="0" smtClean="0"/>
              <a:t>Publish / Subscribe Commands</a:t>
            </a:r>
            <a:endParaRPr lang="en-US" dirty="0"/>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SUBSCRIBE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1) "subscribe"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2)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PUBLISH news "hello"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rPr>
              <a:t>(integer) 1</a:t>
            </a:r>
          </a:p>
        </p:txBody>
      </p:sp>
    </p:spTree>
    <p:extLst>
      <p:ext uri="{BB962C8B-B14F-4D97-AF65-F5344CB8AC3E}">
        <p14:creationId xmlns:p14="http://schemas.microsoft.com/office/powerpoint/2010/main" val="158420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58</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Special naming can help using Redis as database</a:t>
            </a:r>
            <a:endParaRPr lang="en-US" dirty="0"/>
          </a:p>
        </p:txBody>
      </p:sp>
      <p:sp>
        <p:nvSpPr>
          <p:cNvPr id="4" name="Title 3"/>
          <p:cNvSpPr>
            <a:spLocks noGrp="1"/>
          </p:cNvSpPr>
          <p:nvPr>
            <p:ph type="title"/>
          </p:nvPr>
        </p:nvSpPr>
        <p:spPr/>
        <p:txBody>
          <a:bodyPr/>
          <a:lstStyle/>
          <a:p>
            <a:r>
              <a:rPr lang="en-US" dirty="0" smtClean="0"/>
              <a:t>Using </a:t>
            </a:r>
            <a:r>
              <a:rPr lang="en-US" noProof="1" smtClean="0"/>
              <a:t>Redis</a:t>
            </a:r>
            <a:r>
              <a:rPr lang="en-US" dirty="0" smtClean="0"/>
              <a:t> as a Database</a:t>
            </a:r>
            <a:endParaRPr lang="en-US" dirty="0"/>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users:peter name "Peter Petrov"</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users:peter email "pp@gmail.com"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SADD users:names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users:maria name "Maria Ivanova"</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HSET users:maria email "maria@yahoo.com"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SMEMBERS users:names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maria</a:t>
            </a:r>
            <a:r>
              <a:rPr lang="en-US" sz="2100" noProof="1">
                <a:solidFill>
                  <a:srgbClr val="FFFFFF"/>
                </a:solidFill>
                <a:effectLst>
                  <a:outerShdw blurRad="38100" dist="38100" dir="2700000" algn="tl">
                    <a:srgbClr val="000000">
                      <a:alpha val="43137"/>
                    </a:srgbClr>
                  </a:outerShdw>
                </a:effectLst>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Use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users:peter</a:t>
            </a:r>
            <a:r>
              <a:rPr lang="en-US" sz="2100" noProof="1">
                <a:solidFill>
                  <a:srgbClr val="FFFFFF"/>
                </a:solidFill>
                <a:effectLst>
                  <a:outerShdw blurRad="38100" dist="38100" dir="2700000" algn="tl">
                    <a:srgbClr val="000000">
                      <a:alpha val="43137"/>
                    </a:srgbClr>
                  </a:outerShdw>
                </a:effectLst>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properties for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721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solidFill>
                  <a:prstClr val="white">
                    <a:tint val="75000"/>
                  </a:prstClr>
                </a:solidFill>
              </a:rPr>
              <a:pPr/>
              <a:t>59</a:t>
            </a:fld>
            <a:endParaRPr lang="en-US" dirty="0">
              <a:solidFill>
                <a:prstClr val="white">
                  <a:tint val="75000"/>
                </a:prstClr>
              </a:solidFill>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smtClean="0"/>
              <a:t>Redis is ultra-fast in-memory data store</a:t>
            </a:r>
          </a:p>
          <a:p>
            <a:pPr marL="571460" lvl="1" indent="-342900">
              <a:lnSpc>
                <a:spcPct val="100000"/>
              </a:lnSpc>
            </a:pPr>
            <a:r>
              <a:rPr lang="en-GB" dirty="0" smtClean="0"/>
              <a:t>Not a database, used along with databases</a:t>
            </a:r>
          </a:p>
          <a:p>
            <a:pPr marL="333375" indent="-333375">
              <a:lnSpc>
                <a:spcPct val="100000"/>
              </a:lnSpc>
              <a:buFontTx/>
              <a:buAutoNum type="arabicPeriod"/>
            </a:pPr>
            <a:r>
              <a:rPr lang="en-GB" dirty="0" smtClean="0"/>
              <a:t>Supports strings, numbers, lists, hashes,</a:t>
            </a:r>
            <a:br>
              <a:rPr lang="en-GB" dirty="0" smtClean="0"/>
            </a:br>
            <a:r>
              <a:rPr lang="en-GB" dirty="0" smtClean="0"/>
              <a:t>sets, sorted sets, publish / subscribe</a:t>
            </a:r>
            <a:br>
              <a:rPr lang="en-GB" dirty="0" smtClean="0"/>
            </a:br>
            <a:r>
              <a:rPr lang="en-GB" dirty="0" smtClean="0"/>
              <a:t>messaging</a:t>
            </a:r>
          </a:p>
          <a:p>
            <a:pPr marL="333375" indent="-333375">
              <a:lnSpc>
                <a:spcPct val="100000"/>
              </a:lnSpc>
              <a:buFontTx/>
              <a:buAutoNum type="arabicPeriod"/>
            </a:pPr>
            <a:r>
              <a:rPr lang="en-GB" dirty="0" smtClean="0"/>
              <a:t>Used for caching / simple apps</a:t>
            </a:r>
            <a:endParaRPr lang="en-US"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defTabSz="914240" fontAlgn="auto">
                <a:spcBef>
                  <a:spcPts val="0"/>
                </a:spcBef>
                <a:spcAft>
                  <a:spcPts val="0"/>
                </a:spcAft>
              </a:pPr>
              <a:r>
                <a:rPr lang="en-US" sz="8025" b="1"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latin typeface="Calibri"/>
                  <a:ea typeface=""/>
                </a:rPr>
                <a:t>Databases</a:t>
              </a:r>
            </a:p>
          </p:txBody>
        </p:sp>
      </p:grpSp>
    </p:spTree>
    <p:extLst>
      <p:ext uri="{BB962C8B-B14F-4D97-AF65-F5344CB8AC3E}">
        <p14:creationId xmlns:p14="http://schemas.microsoft.com/office/powerpoint/2010/main" val="66576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Piazza Discussion</a:t>
            </a:r>
            <a:endParaRPr lang="en-US" dirty="0"/>
          </a:p>
        </p:txBody>
      </p:sp>
      <p:sp>
        <p:nvSpPr>
          <p:cNvPr id="3" name="Content Placeholder 2"/>
          <p:cNvSpPr>
            <a:spLocks noGrp="1"/>
          </p:cNvSpPr>
          <p:nvPr>
            <p:ph sz="half" idx="1"/>
          </p:nvPr>
        </p:nvSpPr>
        <p:spPr>
          <a:xfrm>
            <a:off x="228600" y="590550"/>
            <a:ext cx="8495740" cy="3924694"/>
          </a:xfrm>
        </p:spPr>
        <p:txBody>
          <a:bodyPr/>
          <a:lstStyle/>
          <a:p>
            <a:r>
              <a:rPr lang="en-US" dirty="0"/>
              <a:t>Piazza thread </a:t>
            </a:r>
            <a:r>
              <a:rPr lang="en-US" dirty="0">
                <a:hlinkClick r:id="rId2"/>
              </a:rPr>
              <a:t>https://</a:t>
            </a:r>
            <a:r>
              <a:rPr lang="en-US" dirty="0" smtClean="0">
                <a:hlinkClick r:id="rId2"/>
              </a:rPr>
              <a:t>piazza.com/class/jkb0pv2a65m35?cid=887</a:t>
            </a:r>
            <a:endParaRPr lang="en-US" dirty="0" smtClean="0"/>
          </a:p>
          <a:p>
            <a:pPr lvl="1"/>
            <a:r>
              <a:rPr lang="en-US" dirty="0" smtClean="0"/>
              <a:t>Created quite a debate.</a:t>
            </a:r>
          </a:p>
          <a:p>
            <a:pPr lvl="1"/>
            <a:r>
              <a:rPr lang="en-US" dirty="0" smtClean="0"/>
              <a:t>Included questioning my fairness and competency, as well as the integrity and work ethic of fellow students.</a:t>
            </a:r>
          </a:p>
          <a:p>
            <a:pPr lvl="1"/>
            <a:r>
              <a:rPr lang="en-US" dirty="0" smtClean="0"/>
              <a:t>Made it clear that a non-traditional approach to running courses alienates a significant portion of students and does not meet there needs.</a:t>
            </a:r>
          </a:p>
          <a:p>
            <a:r>
              <a:rPr lang="en-US" dirty="0" smtClean="0"/>
              <a:t>There will be changes in my section of W4111. Most of these will occur starting 2019, but we still have time to make changes for fall 2018.</a:t>
            </a:r>
          </a:p>
          <a:p>
            <a:pPr marL="800100" lvl="1" indent="-342900">
              <a:buFont typeface="+mj-lt"/>
              <a:buAutoNum type="arabicPeriod"/>
            </a:pPr>
            <a:r>
              <a:rPr lang="en-US" dirty="0" smtClean="0"/>
              <a:t>Office hours will be 9:00 to 10:00 AM on Friday, or by appointment.</a:t>
            </a:r>
            <a:br>
              <a:rPr lang="en-US" dirty="0" smtClean="0"/>
            </a:br>
            <a:r>
              <a:rPr lang="en-US" dirty="0" smtClean="0"/>
              <a:t>No additional OH or recitations.</a:t>
            </a:r>
          </a:p>
          <a:p>
            <a:pPr marL="800100" lvl="1" indent="-342900">
              <a:buFont typeface="+mj-lt"/>
              <a:buAutoNum type="arabicPeriod"/>
            </a:pPr>
            <a:r>
              <a:rPr lang="en-US" dirty="0" smtClean="0"/>
              <a:t>I will disable anonymous posting on Piazza. Any questions or discussion that I consider collaborating on a solution will result in failing the course.</a:t>
            </a:r>
          </a:p>
          <a:p>
            <a:pPr marL="800100" lvl="1" indent="-342900">
              <a:buFont typeface="+mj-lt"/>
              <a:buAutoNum type="arabicPeriod"/>
            </a:pPr>
            <a:r>
              <a:rPr lang="en-US" dirty="0" smtClean="0"/>
              <a:t>Final exam will be in class at the Registrar assigned time and will be closed book.</a:t>
            </a:r>
            <a:br>
              <a:rPr lang="en-US" dirty="0" smtClean="0"/>
            </a:br>
            <a:r>
              <a:rPr lang="en-US" dirty="0" smtClean="0"/>
              <a:t>No exceptions or extensions.</a:t>
            </a:r>
            <a:endParaRPr lang="en-US" dirty="0"/>
          </a:p>
        </p:txBody>
      </p:sp>
      <p:sp>
        <p:nvSpPr>
          <p:cNvPr id="4" name="Rounded Rectangle 3"/>
          <p:cNvSpPr/>
          <p:nvPr/>
        </p:nvSpPr>
        <p:spPr>
          <a:xfrm>
            <a:off x="381000" y="666750"/>
            <a:ext cx="8229600" cy="3657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Clr>
                <a:schemeClr val="bg1"/>
              </a:buClr>
              <a:buFont typeface="Arial" charset="0"/>
              <a:buChar char="•"/>
            </a:pPr>
            <a:r>
              <a:rPr lang="en-US" dirty="0" smtClean="0">
                <a:solidFill>
                  <a:schemeClr val="bg1"/>
                </a:solidFill>
              </a:rPr>
              <a:t>I am not going to do any of these things:</a:t>
            </a:r>
          </a:p>
          <a:p>
            <a:pPr marL="742950" lvl="1" indent="-285750">
              <a:buClr>
                <a:schemeClr val="bg1"/>
              </a:buClr>
              <a:buFont typeface="Arial" charset="0"/>
              <a:buChar char="•"/>
            </a:pPr>
            <a:r>
              <a:rPr lang="en-US" dirty="0" smtClean="0">
                <a:solidFill>
                  <a:schemeClr val="bg1"/>
                </a:solidFill>
              </a:rPr>
              <a:t>I put a tremendous amount of thought into how I run the course.</a:t>
            </a:r>
          </a:p>
          <a:p>
            <a:pPr marL="742950" lvl="1" indent="-285750">
              <a:buClr>
                <a:schemeClr val="bg1"/>
              </a:buClr>
              <a:buFont typeface="Arial" charset="0"/>
              <a:buChar char="•"/>
            </a:pPr>
            <a:r>
              <a:rPr lang="en-US" dirty="0" smtClean="0">
                <a:solidFill>
                  <a:schemeClr val="bg1"/>
                </a:solidFill>
              </a:rPr>
              <a:t>My plans and decisions are my belief of the best way to educate and prepare the students.</a:t>
            </a:r>
          </a:p>
          <a:p>
            <a:pPr marL="285750" indent="-285750">
              <a:buClr>
                <a:schemeClr val="bg1"/>
              </a:buClr>
              <a:buFont typeface="Arial" charset="0"/>
              <a:buChar char="•"/>
            </a:pPr>
            <a:r>
              <a:rPr lang="en-US" dirty="0" smtClean="0">
                <a:solidFill>
                  <a:schemeClr val="bg1"/>
                </a:solidFill>
              </a:rPr>
              <a:t>Some advice:</a:t>
            </a:r>
          </a:p>
          <a:p>
            <a:pPr marL="742950" lvl="1" indent="-285750">
              <a:buClr>
                <a:schemeClr val="bg1"/>
              </a:buClr>
              <a:buFont typeface="Arial" charset="0"/>
              <a:buChar char="•"/>
            </a:pPr>
            <a:r>
              <a:rPr lang="en-US" dirty="0" smtClean="0">
                <a:solidFill>
                  <a:schemeClr val="bg1"/>
                </a:solidFill>
              </a:rPr>
              <a:t>Speak to people one-on-one about concerns. Do not start a public spat.</a:t>
            </a:r>
          </a:p>
          <a:p>
            <a:pPr marL="742950" lvl="1" indent="-285750">
              <a:buClr>
                <a:schemeClr val="bg1"/>
              </a:buClr>
              <a:buFont typeface="Arial" charset="0"/>
              <a:buChar char="•"/>
            </a:pPr>
            <a:r>
              <a:rPr lang="en-US" dirty="0" smtClean="0">
                <a:solidFill>
                  <a:schemeClr val="bg1"/>
                </a:solidFill>
              </a:rPr>
              <a:t>When you say something to someone, focus on:</a:t>
            </a:r>
          </a:p>
          <a:p>
            <a:pPr marL="1200150" lvl="2" indent="-285750">
              <a:buClr>
                <a:schemeClr val="bg1"/>
              </a:buClr>
              <a:buFont typeface="Arial" charset="0"/>
              <a:buChar char="•"/>
            </a:pPr>
            <a:r>
              <a:rPr lang="en-US" dirty="0" smtClean="0">
                <a:solidFill>
                  <a:schemeClr val="bg1"/>
                </a:solidFill>
              </a:rPr>
              <a:t>Leading them to an outcome you want.</a:t>
            </a:r>
          </a:p>
          <a:p>
            <a:pPr marL="1200150" lvl="2" indent="-285750">
              <a:buClr>
                <a:schemeClr val="bg1"/>
              </a:buClr>
              <a:buFont typeface="Arial" charset="0"/>
              <a:buChar char="•"/>
            </a:pPr>
            <a:r>
              <a:rPr lang="en-US" dirty="0" smtClean="0">
                <a:solidFill>
                  <a:schemeClr val="bg1"/>
                </a:solidFill>
              </a:rPr>
              <a:t>Not on something that temporarily makes you feel better.</a:t>
            </a:r>
            <a:endParaRPr lang="en-US" dirty="0">
              <a:solidFill>
                <a:schemeClr val="bg1"/>
              </a:solidFill>
            </a:endParaRPr>
          </a:p>
        </p:txBody>
      </p:sp>
    </p:spTree>
    <p:extLst>
      <p:ext uri="{BB962C8B-B14F-4D97-AF65-F5344CB8AC3E}">
        <p14:creationId xmlns:p14="http://schemas.microsoft.com/office/powerpoint/2010/main" val="1448243820"/>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err="1" smtClean="0"/>
              <a:t>DynamoDB</a:t>
            </a:r>
            <a:endParaRPr lang="en-US" altLang="en-US" sz="1600" i="1" dirty="0"/>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pPr>
                <a:lnSpc>
                  <a:spcPts val="2400"/>
                </a:lnSpc>
              </a:pPr>
              <a:t>60</a:t>
            </a:fld>
            <a:r>
              <a:rPr lang="en-US" altLang="en-US" sz="1200" b="1" dirty="0" smtClean="0"/>
              <a:t> </a:t>
            </a:r>
            <a:r>
              <a:rPr lang="en-US" altLang="en-US" sz="1200" dirty="0"/>
              <a:t>|</a:t>
            </a:r>
            <a:r>
              <a:rPr lang="en-US" altLang="en-US" sz="1200" b="1" dirty="0"/>
              <a:t> Introduction to Databases (F18): </a:t>
            </a:r>
            <a:r>
              <a:rPr lang="en-US" altLang="en-US" sz="1200" i="1" dirty="0" smtClean="0"/>
              <a:t>Lecture 13  --   No </a:t>
            </a:r>
            <a:r>
              <a:rPr lang="en-US" altLang="en-US" sz="1200" i="1" dirty="0"/>
              <a:t>SQL, Normalization</a:t>
            </a:r>
          </a:p>
        </p:txBody>
      </p:sp>
    </p:spTree>
    <p:extLst>
      <p:ext uri="{BB962C8B-B14F-4D97-AF65-F5344CB8AC3E}">
        <p14:creationId xmlns:p14="http://schemas.microsoft.com/office/powerpoint/2010/main" val="11132668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Data Model</a:t>
            </a:r>
            <a:endParaRPr lang="en-US" dirty="0"/>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r>
              <a:rPr lang="en-US" dirty="0"/>
              <a:t>https://</a:t>
            </a:r>
            <a:r>
              <a:rPr lang="en-US" dirty="0" err="1"/>
              <a:t>www.slideshare.net</a:t>
            </a:r>
            <a:r>
              <a:rPr lang="en-US" dirty="0"/>
              <a:t>/</a:t>
            </a:r>
            <a:r>
              <a:rPr lang="en-US" dirty="0" err="1"/>
              <a:t>AmazonWebServices</a:t>
            </a:r>
            <a:r>
              <a:rPr lang="en-US" dirty="0"/>
              <a:t>/introduction-to-amazon-dynamodb-73191648</a:t>
            </a:r>
          </a:p>
        </p:txBody>
      </p:sp>
    </p:spTree>
    <p:extLst>
      <p:ext uri="{BB962C8B-B14F-4D97-AF65-F5344CB8AC3E}">
        <p14:creationId xmlns:p14="http://schemas.microsoft.com/office/powerpoint/2010/main" val="1325962846"/>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Data Model</a:t>
            </a:r>
            <a:endParaRPr lang="en-US" dirty="0"/>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1495484654"/>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735309973"/>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r>
              <a:rPr lang="en-US" dirty="0" smtClean="0"/>
              <a:t> Hashing</a:t>
            </a:r>
            <a:endParaRPr lang="en-US" dirty="0"/>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481278288"/>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Scalability</a:t>
            </a:r>
            <a:endParaRPr lang="en-US" dirty="0"/>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666398488"/>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Nothing Architecture</a:t>
            </a:r>
            <a:endParaRPr lang="en-US" dirty="0"/>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105957874"/>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794320811"/>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872938200"/>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smtClean="0"/>
              <a:t>DynamoDB</a:t>
            </a:r>
            <a:r>
              <a:rPr lang="en-US" dirty="0" smtClean="0"/>
              <a:t> Summary</a:t>
            </a:r>
            <a:endParaRPr lang="en-US" dirty="0"/>
          </a:p>
        </p:txBody>
      </p:sp>
      <p:sp>
        <p:nvSpPr>
          <p:cNvPr id="3" name="Content Placeholder 2"/>
          <p:cNvSpPr>
            <a:spLocks noGrp="1"/>
          </p:cNvSpPr>
          <p:nvPr>
            <p:ph sz="half" idx="1"/>
          </p:nvPr>
        </p:nvSpPr>
        <p:spPr>
          <a:xfrm>
            <a:off x="228600" y="590550"/>
            <a:ext cx="5181600" cy="3924694"/>
          </a:xfrm>
        </p:spPr>
        <p:txBody>
          <a:bodyPr/>
          <a:lstStyle/>
          <a:p>
            <a:r>
              <a:rPr lang="en-US" dirty="0" smtClean="0"/>
              <a:t>Achieves much greater scalability and performance than RDBMs</a:t>
            </a:r>
          </a:p>
          <a:p>
            <a:r>
              <a:rPr lang="en-US" dirty="0" smtClean="0"/>
              <a:t>Does not support some RDBMs capabilities:</a:t>
            </a:r>
          </a:p>
          <a:p>
            <a:pPr lvl="1"/>
            <a:r>
              <a:rPr lang="en-US" dirty="0" smtClean="0"/>
              <a:t>Referential integrity.</a:t>
            </a:r>
          </a:p>
          <a:p>
            <a:pPr lvl="1"/>
            <a:r>
              <a:rPr lang="en-US" dirty="0" smtClean="0"/>
              <a:t>JOIN</a:t>
            </a:r>
          </a:p>
          <a:p>
            <a:pPr lvl="1"/>
            <a:r>
              <a:rPr lang="en-US" dirty="0" smtClean="0"/>
              <a:t>Queries limited to key fields.</a:t>
            </a:r>
          </a:p>
          <a:p>
            <a:pPr lvl="1"/>
            <a:r>
              <a:rPr lang="en-US" dirty="0" smtClean="0"/>
              <a:t>Non-key field queries are always scans.</a:t>
            </a:r>
            <a:endParaRPr lang="en-US" dirty="0"/>
          </a:p>
          <a:p>
            <a:r>
              <a:rPr lang="en-US" dirty="0" smtClean="0"/>
              <a:t>Data model better fit for </a:t>
            </a:r>
            <a:r>
              <a:rPr lang="en-US" i="1" dirty="0" smtClean="0"/>
              <a:t>semi-structured</a:t>
            </a:r>
            <a:r>
              <a:rPr lang="en-US" dirty="0" smtClean="0"/>
              <a:t> data models and good fit for JSON</a:t>
            </a:r>
          </a:p>
          <a:p>
            <a:pPr lvl="1"/>
            <a:r>
              <a:rPr lang="en-US" dirty="0" smtClean="0"/>
              <a:t>Maps</a:t>
            </a:r>
          </a:p>
          <a:p>
            <a:pPr lvl="1"/>
            <a:r>
              <a:rPr lang="en-US" dirty="0" smtClean="0"/>
              <a:t>Lists</a:t>
            </a:r>
            <a:endParaRPr lang="en-US" dirty="0"/>
          </a:p>
        </p:txBody>
      </p:sp>
    </p:spTree>
    <p:extLst>
      <p:ext uri="{BB962C8B-B14F-4D97-AF65-F5344CB8AC3E}">
        <p14:creationId xmlns:p14="http://schemas.microsoft.com/office/powerpoint/2010/main" val="1918581996"/>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Piazza Discussion</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7</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8208942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smtClean="0">
                <a:solidFill>
                  <a:schemeClr val="bg1"/>
                </a:solidFill>
              </a:rPr>
              <a:t>Putting the Pieces Together,</a:t>
            </a:r>
            <a:br>
              <a:rPr lang="en-US" sz="2800" dirty="0" smtClean="0">
                <a:solidFill>
                  <a:schemeClr val="bg1"/>
                </a:solidFill>
              </a:rPr>
            </a:br>
            <a:r>
              <a:rPr lang="en-US" sz="2800" dirty="0" smtClean="0">
                <a:solidFill>
                  <a:schemeClr val="bg1"/>
                </a:solidFill>
              </a:rPr>
              <a:t>if we had time.</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70</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9287595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the Pieces Together (If we had time)</a:t>
            </a:r>
            <a:endParaRPr lang="en-US" dirty="0"/>
          </a:p>
        </p:txBody>
      </p:sp>
      <p:pic>
        <p:nvPicPr>
          <p:cNvPr id="4" name="Picture 3"/>
          <p:cNvPicPr>
            <a:picLocks noChangeAspect="1"/>
          </p:cNvPicPr>
          <p:nvPr/>
        </p:nvPicPr>
        <p:blipFill>
          <a:blip r:embed="rId2"/>
          <a:stretch>
            <a:fillRect/>
          </a:stretch>
        </p:blipFill>
        <p:spPr>
          <a:xfrm>
            <a:off x="609600" y="482098"/>
            <a:ext cx="7071115" cy="4128002"/>
          </a:xfrm>
          <a:prstGeom prst="rect">
            <a:avLst/>
          </a:prstGeom>
        </p:spPr>
      </p:pic>
    </p:spTree>
    <p:extLst>
      <p:ext uri="{BB962C8B-B14F-4D97-AF65-F5344CB8AC3E}">
        <p14:creationId xmlns:p14="http://schemas.microsoft.com/office/powerpoint/2010/main" val="513261614"/>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sz="2800" dirty="0" smtClean="0">
                <a:solidFill>
                  <a:schemeClr val="bg1"/>
                </a:solidFill>
              </a:rPr>
              <a:t>Normalization/De-normalization</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smtClean="0">
                <a:solidFill>
                  <a:schemeClr val="bg1"/>
                </a:solidFill>
              </a:rPr>
              <a:pPr>
                <a:lnSpc>
                  <a:spcPts val="2400"/>
                </a:lnSpc>
              </a:pPr>
              <a:t>72</a:t>
            </a:fld>
            <a:r>
              <a:rPr lang="en-US" altLang="en-US" sz="1200" b="1" dirty="0" smtClean="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13  --   No </a:t>
            </a:r>
            <a:r>
              <a:rPr lang="en-US" altLang="en-US" sz="1200" i="1" dirty="0">
                <a:solidFill>
                  <a:schemeClr val="bg1"/>
                </a:solidFill>
              </a:rPr>
              <a:t>SQL, Normalization</a:t>
            </a:r>
          </a:p>
        </p:txBody>
      </p:sp>
    </p:spTree>
    <p:extLst>
      <p:ext uri="{BB962C8B-B14F-4D97-AF65-F5344CB8AC3E}">
        <p14:creationId xmlns:p14="http://schemas.microsoft.com/office/powerpoint/2010/main" val="12821903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07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076" name="Rectangle 4"/>
          <p:cNvSpPr>
            <a:spLocks noGrp="1" noChangeArrowheads="1"/>
          </p:cNvSpPr>
          <p:nvPr>
            <p:ph type="ctrTitle"/>
          </p:nvPr>
        </p:nvSpPr>
        <p:spPr>
          <a:xfrm>
            <a:off x="1695450" y="514350"/>
            <a:ext cx="5829300" cy="857250"/>
          </a:xfrm>
          <a:noFill/>
          <a:ln/>
        </p:spPr>
        <p:txBody>
          <a:bodyPr anchor="ctr"/>
          <a:lstStyle/>
          <a:p>
            <a:r>
              <a:rPr lang="en-US" altLang="en-US" sz="3000"/>
              <a:t>Schema Refinement and </a:t>
            </a:r>
            <a:br>
              <a:rPr lang="en-US" altLang="en-US" sz="3000"/>
            </a:br>
            <a:r>
              <a:rPr lang="en-US" altLang="en-US" sz="3000"/>
              <a:t>Normal Forms</a:t>
            </a:r>
          </a:p>
        </p:txBody>
      </p:sp>
      <p:sp>
        <p:nvSpPr>
          <p:cNvPr id="3077" name="Rectangle 5"/>
          <p:cNvSpPr>
            <a:spLocks noGrp="1" noChangeArrowheads="1"/>
          </p:cNvSpPr>
          <p:nvPr>
            <p:ph type="subTitle" idx="1"/>
          </p:nvPr>
        </p:nvSpPr>
        <p:spPr>
          <a:xfrm>
            <a:off x="2171700" y="1504950"/>
            <a:ext cx="4800600" cy="1314450"/>
          </a:xfrm>
          <a:noFill/>
          <a:ln/>
        </p:spPr>
        <p:txBody>
          <a:bodyPr/>
          <a:lstStyle/>
          <a:p>
            <a:pPr marL="257175" indent="-257175"/>
            <a:r>
              <a:rPr lang="en-US" altLang="en-US" sz="2100"/>
              <a:t>Chapter 19</a:t>
            </a:r>
          </a:p>
        </p:txBody>
      </p:sp>
      <p:sp>
        <p:nvSpPr>
          <p:cNvPr id="2" name="TextBox 1"/>
          <p:cNvSpPr txBox="1"/>
          <p:nvPr/>
        </p:nvSpPr>
        <p:spPr>
          <a:xfrm>
            <a:off x="224278" y="2074001"/>
            <a:ext cx="8767321" cy="1569660"/>
          </a:xfrm>
          <a:prstGeom prst="rect">
            <a:avLst/>
          </a:prstGeom>
          <a:noFill/>
        </p:spPr>
        <p:txBody>
          <a:bodyPr wrap="square" rtlCol="0">
            <a:spAutoFit/>
          </a:bodyPr>
          <a:lstStyle/>
          <a:p>
            <a:r>
              <a:rPr lang="en-US" sz="2400" dirty="0" smtClean="0"/>
              <a:t>Note:</a:t>
            </a:r>
          </a:p>
          <a:p>
            <a:pPr marL="800100" lvl="1" indent="-342900">
              <a:buFont typeface="Arial" charset="0"/>
              <a:buChar char="•"/>
            </a:pPr>
            <a:r>
              <a:rPr lang="en-US" dirty="0" smtClean="0"/>
              <a:t>There is a theoretical/formal basis for normalization in the relational model.</a:t>
            </a:r>
          </a:p>
          <a:p>
            <a:pPr marL="800100" lvl="1" indent="-342900">
              <a:buFont typeface="Arial" charset="0"/>
              <a:buChar char="•"/>
            </a:pPr>
            <a:r>
              <a:rPr lang="en-US" dirty="0" smtClean="0"/>
              <a:t>Has practical application to real scenarios and data models.</a:t>
            </a:r>
          </a:p>
          <a:p>
            <a:pPr marL="800100" lvl="1" indent="-342900">
              <a:buFont typeface="Arial" charset="0"/>
              <a:buChar char="•"/>
            </a:pPr>
            <a:r>
              <a:rPr lang="en-US" dirty="0" smtClean="0"/>
              <a:t>Primarily applied intuitively and based on common sense, not theory.</a:t>
            </a:r>
          </a:p>
          <a:p>
            <a:pPr marL="800100" lvl="1" indent="-342900">
              <a:buFont typeface="Arial" charset="0"/>
              <a:buChar char="•"/>
            </a:pPr>
            <a:r>
              <a:rPr lang="en-US" dirty="0" smtClean="0"/>
              <a:t>But, like relational algebra, I have to give you an overview of the theory. </a:t>
            </a:r>
            <a:endParaRPr lang="en-US" dirty="0"/>
          </a:p>
        </p:txBody>
      </p:sp>
    </p:spTree>
    <p:extLst>
      <p:ext uri="{BB962C8B-B14F-4D97-AF65-F5344CB8AC3E}">
        <p14:creationId xmlns:p14="http://schemas.microsoft.com/office/powerpoint/2010/main" val="572436098"/>
      </p:ext>
    </p:extLst>
  </p:cSld>
  <p:clrMapOvr>
    <a:masterClrMapping/>
  </p:clrMapOvr>
  <p:transition>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512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5124" name="Rectangle 4"/>
          <p:cNvSpPr>
            <a:spLocks noGrp="1" noChangeArrowheads="1"/>
          </p:cNvSpPr>
          <p:nvPr>
            <p:ph type="title"/>
          </p:nvPr>
        </p:nvSpPr>
        <p:spPr>
          <a:noFill/>
          <a:ln/>
        </p:spPr>
        <p:txBody>
          <a:bodyPr/>
          <a:lstStyle/>
          <a:p>
            <a:r>
              <a:rPr lang="en-US" altLang="en-US"/>
              <a:t>The Evils of Redundancy</a:t>
            </a:r>
          </a:p>
        </p:txBody>
      </p:sp>
      <p:sp>
        <p:nvSpPr>
          <p:cNvPr id="5125" name="Rectangle 5"/>
          <p:cNvSpPr>
            <a:spLocks noGrp="1" noChangeArrowheads="1"/>
          </p:cNvSpPr>
          <p:nvPr>
            <p:ph type="body" idx="1"/>
          </p:nvPr>
        </p:nvSpPr>
        <p:spPr>
          <a:xfrm>
            <a:off x="990600" y="819150"/>
            <a:ext cx="6743700" cy="3543300"/>
          </a:xfrm>
          <a:noFill/>
          <a:ln/>
        </p:spPr>
        <p:txBody>
          <a:bodyPr/>
          <a:lstStyle/>
          <a:p>
            <a:r>
              <a:rPr lang="en-US" altLang="en-US" i="1">
                <a:solidFill>
                  <a:schemeClr val="accent2"/>
                </a:solidFill>
              </a:rPr>
              <a:t>Redundancy</a:t>
            </a:r>
            <a:r>
              <a:rPr lang="en-US" altLang="en-US">
                <a:solidFill>
                  <a:schemeClr val="accent2"/>
                </a:solidFill>
              </a:rPr>
              <a:t> </a:t>
            </a:r>
            <a:r>
              <a:rPr lang="en-US" altLang="en-US"/>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95619636"/>
      </p:ext>
    </p:extLst>
  </p:cSld>
  <p:clrMapOvr>
    <a:masterClrMapping/>
  </p:clrMapOvr>
  <p:transition>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971550" y="43243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1" name="Rectangle 3"/>
          <p:cNvSpPr>
            <a:spLocks noChangeArrowheads="1"/>
          </p:cNvSpPr>
          <p:nvPr/>
        </p:nvSpPr>
        <p:spPr bwMode="auto">
          <a:xfrm>
            <a:off x="2800350" y="43243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2" name="Rectangle 4"/>
          <p:cNvSpPr>
            <a:spLocks noGrp="1" noChangeArrowheads="1"/>
          </p:cNvSpPr>
          <p:nvPr>
            <p:ph type="title"/>
          </p:nvPr>
        </p:nvSpPr>
        <p:spPr>
          <a:noFill/>
          <a:ln/>
        </p:spPr>
        <p:txBody>
          <a:bodyPr/>
          <a:lstStyle/>
          <a:p>
            <a:r>
              <a:rPr lang="en-US" altLang="en-US"/>
              <a:t>Functional Dependencies (FDs)</a:t>
            </a:r>
          </a:p>
        </p:txBody>
      </p:sp>
      <p:sp>
        <p:nvSpPr>
          <p:cNvPr id="7173" name="Rectangle 5"/>
          <p:cNvSpPr>
            <a:spLocks noGrp="1" noChangeArrowheads="1"/>
          </p:cNvSpPr>
          <p:nvPr>
            <p:ph type="body" idx="1"/>
          </p:nvPr>
        </p:nvSpPr>
        <p:spPr>
          <a:xfrm>
            <a:off x="457200" y="895350"/>
            <a:ext cx="6743700" cy="3543300"/>
          </a:xfrm>
          <a:noFill/>
          <a:ln/>
        </p:spPr>
        <p:txBody>
          <a:bodyPr/>
          <a:lstStyle/>
          <a:p>
            <a:r>
              <a:rPr lang="en-US" altLang="en-US"/>
              <a:t>A </a:t>
            </a:r>
            <a:r>
              <a:rPr lang="en-US" altLang="en-US" u="sng"/>
              <a:t>functional dependency</a:t>
            </a:r>
            <a:r>
              <a:rPr lang="en-US" altLang="en-US"/>
              <a:t> </a:t>
            </a:r>
            <a:r>
              <a:rPr lang="en-US" altLang="en-US">
                <a:solidFill>
                  <a:schemeClr val="accent2"/>
                </a:solidFill>
              </a:rPr>
              <a:t>X      Y </a:t>
            </a:r>
            <a:r>
              <a:rPr lang="en-US" altLang="en-US"/>
              <a:t>holds over relation R if, for every allowable instance </a:t>
            </a:r>
            <a:r>
              <a:rPr lang="en-US" altLang="en-US" i="1"/>
              <a:t>r</a:t>
            </a:r>
            <a:r>
              <a:rPr lang="en-US" altLang="en-US"/>
              <a:t> of R:</a:t>
            </a:r>
          </a:p>
          <a:p>
            <a:pPr lvl="1">
              <a:buSzPct val="75000"/>
            </a:pPr>
            <a:r>
              <a:rPr lang="en-US" altLang="en-US" i="1" dirty="0"/>
              <a:t>t1    r,  t2    r,        </a:t>
            </a:r>
            <a:r>
              <a:rPr lang="en-US" altLang="en-US" dirty="0"/>
              <a:t>(</a:t>
            </a:r>
            <a:r>
              <a:rPr lang="en-US" altLang="en-US" i="1" dirty="0"/>
              <a:t>t1</a:t>
            </a:r>
            <a:r>
              <a:rPr lang="en-US" altLang="en-US" dirty="0"/>
              <a:t>) =        (</a:t>
            </a:r>
            <a:r>
              <a:rPr lang="en-US" altLang="en-US" i="1" dirty="0"/>
              <a:t>t2</a:t>
            </a:r>
            <a:r>
              <a:rPr lang="en-US" altLang="en-US" dirty="0"/>
              <a:t>)  implies        (</a:t>
            </a:r>
            <a:r>
              <a:rPr lang="en-US" altLang="en-US" i="1" dirty="0"/>
              <a:t>t1</a:t>
            </a:r>
            <a:r>
              <a:rPr lang="en-US" altLang="en-US" dirty="0"/>
              <a:t>) =        (</a:t>
            </a:r>
            <a:r>
              <a:rPr lang="en-US" altLang="en-US" i="1" dirty="0"/>
              <a:t>t2</a:t>
            </a:r>
            <a:r>
              <a:rPr lang="en-US" altLang="en-US" dirty="0"/>
              <a:t>)</a:t>
            </a:r>
          </a:p>
          <a:p>
            <a:pPr lvl="1">
              <a:buSzPct val="75000"/>
            </a:pPr>
            <a:r>
              <a:rPr lang="en-US" altLang="en-US" dirty="0"/>
              <a:t>i.e., given two tuples in </a:t>
            </a:r>
            <a:r>
              <a:rPr lang="en-US" altLang="en-US" i="1" dirty="0"/>
              <a:t>r</a:t>
            </a:r>
            <a:r>
              <a:rPr lang="en-US" altLang="en-US" dirty="0"/>
              <a:t>, if the X values agree, then the Y values must also agree.  (X and Y are </a:t>
            </a:r>
            <a:r>
              <a:rPr lang="en-US" altLang="en-US" i="1" dirty="0"/>
              <a:t>sets</a:t>
            </a:r>
            <a:r>
              <a:rPr lang="en-US" altLang="en-US" dirty="0"/>
              <a:t> of attributes.)</a:t>
            </a:r>
          </a:p>
          <a:p>
            <a:r>
              <a:rPr lang="en-US" altLang="en-US" dirty="0"/>
              <a:t>An FD is a statement about </a:t>
            </a:r>
            <a:r>
              <a:rPr lang="en-US" altLang="en-US" i="1" dirty="0">
                <a:solidFill>
                  <a:schemeClr val="accent2"/>
                </a:solidFill>
              </a:rPr>
              <a:t>all</a:t>
            </a:r>
            <a:r>
              <a:rPr lang="en-US" altLang="en-US" dirty="0"/>
              <a:t> allowable relations.</a:t>
            </a:r>
          </a:p>
          <a:p>
            <a:pPr lvl="1">
              <a:buSzPct val="75000"/>
            </a:pPr>
            <a:r>
              <a:rPr lang="en-US" altLang="en-US" dirty="0"/>
              <a:t>Must be identified based on semantics of application.</a:t>
            </a:r>
          </a:p>
          <a:p>
            <a:pPr lvl="1">
              <a:buSzPct val="75000"/>
            </a:pPr>
            <a:r>
              <a:rPr lang="en-US" altLang="en-US" dirty="0"/>
              <a:t>Given some allowable instance </a:t>
            </a:r>
            <a:r>
              <a:rPr lang="en-US" altLang="en-US" i="1" dirty="0"/>
              <a:t>r1</a:t>
            </a:r>
            <a:r>
              <a:rPr lang="en-US" altLang="en-US" dirty="0"/>
              <a:t> of R, we can check if it violates some FD </a:t>
            </a:r>
            <a:r>
              <a:rPr lang="en-US" altLang="en-US" i="1" dirty="0"/>
              <a:t>f</a:t>
            </a:r>
            <a:r>
              <a:rPr lang="en-US" altLang="en-US" dirty="0"/>
              <a:t>, but we cannot tell if </a:t>
            </a:r>
            <a:r>
              <a:rPr lang="en-US" altLang="en-US" i="1" dirty="0"/>
              <a:t>f</a:t>
            </a:r>
            <a:r>
              <a:rPr lang="en-US" altLang="en-US" dirty="0"/>
              <a:t> holds over R!</a:t>
            </a:r>
          </a:p>
          <a:p>
            <a:r>
              <a:rPr lang="en-US" altLang="en-US" dirty="0"/>
              <a:t>K is a candidate key for R means that K      R</a:t>
            </a:r>
          </a:p>
          <a:p>
            <a:pPr lvl="1">
              <a:buSzPct val="75000"/>
            </a:pPr>
            <a:r>
              <a:rPr lang="en-US" altLang="en-US" dirty="0"/>
              <a:t>However, K      R does not require K to be </a:t>
            </a:r>
            <a:r>
              <a:rPr lang="en-US" altLang="en-US" i="1" dirty="0"/>
              <a:t>minimal</a:t>
            </a:r>
            <a:r>
              <a:rPr lang="en-US" altLang="en-US" dirty="0"/>
              <a:t>!</a:t>
            </a:r>
          </a:p>
        </p:txBody>
      </p:sp>
      <p:graphicFrame>
        <p:nvGraphicFramePr>
          <p:cNvPr id="7174" name="Object 6">
            <a:hlinkClick r:id="" action="ppaction://ole?verb=0"/>
          </p:cNvPr>
          <p:cNvGraphicFramePr>
            <a:graphicFrameLocks/>
          </p:cNvGraphicFramePr>
          <p:nvPr>
            <p:extLst>
              <p:ext uri="{D42A27DB-BD31-4B8C-83A1-F6EECF244321}">
                <p14:modId xmlns:p14="http://schemas.microsoft.com/office/powerpoint/2010/main" val="1255329386"/>
              </p:ext>
            </p:extLst>
          </p:nvPr>
        </p:nvGraphicFramePr>
        <p:xfrm>
          <a:off x="4000500" y="929878"/>
          <a:ext cx="1218010" cy="442913"/>
        </p:xfrm>
        <a:graphic>
          <a:graphicData uri="http://schemas.openxmlformats.org/presentationml/2006/ole">
            <mc:AlternateContent xmlns:mc="http://schemas.openxmlformats.org/markup-compatibility/2006">
              <mc:Choice xmlns:v="urn:schemas-microsoft-com:vml" Requires="v">
                <p:oleObj spid="_x0000_s11340" name="Equation" r:id="rId4" imgW="1623960" imgH="590400" progId="Equation.3">
                  <p:embed/>
                </p:oleObj>
              </mc:Choice>
              <mc:Fallback>
                <p:oleObj name="Equation" r:id="rId4" imgW="1623960" imgH="590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929878"/>
                        <a:ext cx="121801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5" name="Object 7">
            <a:hlinkClick r:id="" action="ppaction://ole?verb=0"/>
          </p:cNvPr>
          <p:cNvGraphicFramePr>
            <a:graphicFrameLocks/>
          </p:cNvGraphicFramePr>
          <p:nvPr>
            <p:extLst>
              <p:ext uri="{D42A27DB-BD31-4B8C-83A1-F6EECF244321}">
                <p14:modId xmlns:p14="http://schemas.microsoft.com/office/powerpoint/2010/main" val="1441642374"/>
              </p:ext>
            </p:extLst>
          </p:nvPr>
        </p:nvGraphicFramePr>
        <p:xfrm>
          <a:off x="1257300" y="1657350"/>
          <a:ext cx="627460" cy="485775"/>
        </p:xfrm>
        <a:graphic>
          <a:graphicData uri="http://schemas.openxmlformats.org/presentationml/2006/ole">
            <mc:AlternateContent xmlns:mc="http://schemas.openxmlformats.org/markup-compatibility/2006">
              <mc:Choice xmlns:v="urn:schemas-microsoft-com:vml" Requires="v">
                <p:oleObj spid="_x0000_s11341" name="Equation" r:id="rId6" imgW="836280" imgH="647640" progId="Equation.3">
                  <p:embed/>
                </p:oleObj>
              </mc:Choice>
              <mc:Fallback>
                <p:oleObj name="Equation" r:id="rId6" imgW="836280" imgH="6476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300" y="1657350"/>
                        <a:ext cx="62746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6" name="Object 8">
            <a:hlinkClick r:id="" action="ppaction://ole?verb=0"/>
          </p:cNvPr>
          <p:cNvGraphicFramePr>
            <a:graphicFrameLocks/>
          </p:cNvGraphicFramePr>
          <p:nvPr>
            <p:extLst>
              <p:ext uri="{D42A27DB-BD31-4B8C-83A1-F6EECF244321}">
                <p14:modId xmlns:p14="http://schemas.microsoft.com/office/powerpoint/2010/main" val="1772874364"/>
              </p:ext>
            </p:extLst>
          </p:nvPr>
        </p:nvGraphicFramePr>
        <p:xfrm>
          <a:off x="1943100" y="1657350"/>
          <a:ext cx="627460" cy="485775"/>
        </p:xfrm>
        <a:graphic>
          <a:graphicData uri="http://schemas.openxmlformats.org/presentationml/2006/ole">
            <mc:AlternateContent xmlns:mc="http://schemas.openxmlformats.org/markup-compatibility/2006">
              <mc:Choice xmlns:v="urn:schemas-microsoft-com:vml" Requires="v">
                <p:oleObj spid="_x0000_s11342" name="Equation" r:id="rId8" imgW="836280" imgH="647640" progId="Equation.3">
                  <p:embed/>
                </p:oleObj>
              </mc:Choice>
              <mc:Fallback>
                <p:oleObj name="Equation" r:id="rId8" imgW="836280" imgH="6476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100" y="1657350"/>
                        <a:ext cx="62746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7" name="Object 9">
            <a:hlinkClick r:id="" action="ppaction://ole?verb=0"/>
          </p:cNvPr>
          <p:cNvGraphicFramePr>
            <a:graphicFrameLocks/>
          </p:cNvGraphicFramePr>
          <p:nvPr>
            <p:extLst>
              <p:ext uri="{D42A27DB-BD31-4B8C-83A1-F6EECF244321}">
                <p14:modId xmlns:p14="http://schemas.microsoft.com/office/powerpoint/2010/main" val="363833623"/>
              </p:ext>
            </p:extLst>
          </p:nvPr>
        </p:nvGraphicFramePr>
        <p:xfrm>
          <a:off x="2343150" y="1543050"/>
          <a:ext cx="1533525" cy="800100"/>
        </p:xfrm>
        <a:graphic>
          <a:graphicData uri="http://schemas.openxmlformats.org/presentationml/2006/ole">
            <mc:AlternateContent xmlns:mc="http://schemas.openxmlformats.org/markup-compatibility/2006">
              <mc:Choice xmlns:v="urn:schemas-microsoft-com:vml" Requires="v">
                <p:oleObj spid="_x0000_s11343" name="Equation" r:id="rId10" imgW="2044440" imgH="1066680" progId="Equation.3">
                  <p:embed/>
                </p:oleObj>
              </mc:Choice>
              <mc:Fallback>
                <p:oleObj name="Equation" r:id="rId10" imgW="2044440" imgH="10666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150" y="1543050"/>
                        <a:ext cx="15335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8" name="Object 10">
            <a:hlinkClick r:id="" action="ppaction://ole?verb=0"/>
          </p:cNvPr>
          <p:cNvGraphicFramePr>
            <a:graphicFrameLocks/>
          </p:cNvGraphicFramePr>
          <p:nvPr>
            <p:extLst>
              <p:ext uri="{D42A27DB-BD31-4B8C-83A1-F6EECF244321}">
                <p14:modId xmlns:p14="http://schemas.microsoft.com/office/powerpoint/2010/main" val="1065758752"/>
              </p:ext>
            </p:extLst>
          </p:nvPr>
        </p:nvGraphicFramePr>
        <p:xfrm>
          <a:off x="3314700" y="1543050"/>
          <a:ext cx="1476375" cy="771525"/>
        </p:xfrm>
        <a:graphic>
          <a:graphicData uri="http://schemas.openxmlformats.org/presentationml/2006/ole">
            <mc:AlternateContent xmlns:mc="http://schemas.openxmlformats.org/markup-compatibility/2006">
              <mc:Choice xmlns:v="urn:schemas-microsoft-com:vml" Requires="v">
                <p:oleObj spid="_x0000_s11344" name="Equation" r:id="rId12" imgW="1968480" imgH="1028520" progId="Equation.3">
                  <p:embed/>
                </p:oleObj>
              </mc:Choice>
              <mc:Fallback>
                <p:oleObj name="Equation" r:id="rId12" imgW="1968480" imgH="102852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4700" y="1543050"/>
                        <a:ext cx="14763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9" name="Object 11">
            <a:hlinkClick r:id="" action="ppaction://ole?verb=0"/>
          </p:cNvPr>
          <p:cNvGraphicFramePr>
            <a:graphicFrameLocks/>
          </p:cNvGraphicFramePr>
          <p:nvPr>
            <p:extLst>
              <p:ext uri="{D42A27DB-BD31-4B8C-83A1-F6EECF244321}">
                <p14:modId xmlns:p14="http://schemas.microsoft.com/office/powerpoint/2010/main" val="46245237"/>
              </p:ext>
            </p:extLst>
          </p:nvPr>
        </p:nvGraphicFramePr>
        <p:xfrm>
          <a:off x="5029200" y="1543050"/>
          <a:ext cx="1529954" cy="796529"/>
        </p:xfrm>
        <a:graphic>
          <a:graphicData uri="http://schemas.openxmlformats.org/presentationml/2006/ole">
            <mc:AlternateContent xmlns:mc="http://schemas.openxmlformats.org/markup-compatibility/2006">
              <mc:Choice xmlns:v="urn:schemas-microsoft-com:vml" Requires="v">
                <p:oleObj spid="_x0000_s11345" name="Equation" r:id="rId14" imgW="2039760" imgH="1062000" progId="Equation.3">
                  <p:embed/>
                </p:oleObj>
              </mc:Choice>
              <mc:Fallback>
                <p:oleObj name="Equation" r:id="rId14" imgW="2039760" imgH="10620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1543050"/>
                        <a:ext cx="1529954" cy="79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0" name="Object 12">
            <a:hlinkClick r:id="" action="ppaction://ole?verb=0"/>
          </p:cNvPr>
          <p:cNvGraphicFramePr>
            <a:graphicFrameLocks/>
          </p:cNvGraphicFramePr>
          <p:nvPr>
            <p:extLst>
              <p:ext uri="{D42A27DB-BD31-4B8C-83A1-F6EECF244321}">
                <p14:modId xmlns:p14="http://schemas.microsoft.com/office/powerpoint/2010/main" val="2002101692"/>
              </p:ext>
            </p:extLst>
          </p:nvPr>
        </p:nvGraphicFramePr>
        <p:xfrm>
          <a:off x="6061473" y="1543051"/>
          <a:ext cx="1129903" cy="792956"/>
        </p:xfrm>
        <a:graphic>
          <a:graphicData uri="http://schemas.openxmlformats.org/presentationml/2006/ole">
            <mc:AlternateContent xmlns:mc="http://schemas.openxmlformats.org/markup-compatibility/2006">
              <mc:Choice xmlns:v="urn:schemas-microsoft-com:vml" Requires="v">
                <p:oleObj spid="_x0000_s11346" name="Equation" r:id="rId16" imgW="1506240" imgH="1056960" progId="Equation.3">
                  <p:embed/>
                </p:oleObj>
              </mc:Choice>
              <mc:Fallback>
                <p:oleObj name="Equation" r:id="rId16" imgW="1506240" imgH="105696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1473" y="1543051"/>
                        <a:ext cx="1129903" cy="79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1" name="Object 13">
            <a:hlinkClick r:id="" action="ppaction://ole?verb=0"/>
          </p:cNvPr>
          <p:cNvGraphicFramePr>
            <a:graphicFrameLocks/>
          </p:cNvGraphicFramePr>
          <p:nvPr>
            <p:extLst>
              <p:ext uri="{D42A27DB-BD31-4B8C-83A1-F6EECF244321}">
                <p14:modId xmlns:p14="http://schemas.microsoft.com/office/powerpoint/2010/main" val="401872601"/>
              </p:ext>
            </p:extLst>
          </p:nvPr>
        </p:nvGraphicFramePr>
        <p:xfrm>
          <a:off x="5429251" y="3901678"/>
          <a:ext cx="1231106" cy="584597"/>
        </p:xfrm>
        <a:graphic>
          <a:graphicData uri="http://schemas.openxmlformats.org/presentationml/2006/ole">
            <mc:AlternateContent xmlns:mc="http://schemas.openxmlformats.org/markup-compatibility/2006">
              <mc:Choice xmlns:v="urn:schemas-microsoft-com:vml" Requires="v">
                <p:oleObj spid="_x0000_s11347" name="Equation" r:id="rId18" imgW="1641240" imgH="779400" progId="Equation.3">
                  <p:embed/>
                </p:oleObj>
              </mc:Choice>
              <mc:Fallback>
                <p:oleObj name="Equation" r:id="rId18" imgW="1641240" imgH="7794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9251" y="390167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82" name="Object 14">
            <a:hlinkClick r:id="" action="ppaction://ole?verb=0"/>
          </p:cNvPr>
          <p:cNvGraphicFramePr>
            <a:graphicFrameLocks/>
          </p:cNvGraphicFramePr>
          <p:nvPr>
            <p:extLst>
              <p:ext uri="{D42A27DB-BD31-4B8C-83A1-F6EECF244321}">
                <p14:modId xmlns:p14="http://schemas.microsoft.com/office/powerpoint/2010/main" val="436735192"/>
              </p:ext>
            </p:extLst>
          </p:nvPr>
        </p:nvGraphicFramePr>
        <p:xfrm>
          <a:off x="2286000" y="4255294"/>
          <a:ext cx="1218010" cy="420291"/>
        </p:xfrm>
        <a:graphic>
          <a:graphicData uri="http://schemas.openxmlformats.org/presentationml/2006/ole">
            <mc:AlternateContent xmlns:mc="http://schemas.openxmlformats.org/markup-compatibility/2006">
              <mc:Choice xmlns:v="urn:schemas-microsoft-com:vml" Requires="v">
                <p:oleObj spid="_x0000_s11348" name="Equation" r:id="rId20" imgW="1623960" imgH="560160" progId="Equation.3">
                  <p:embed/>
                </p:oleObj>
              </mc:Choice>
              <mc:Fallback>
                <p:oleObj name="Equation" r:id="rId20" imgW="1623960" imgH="56016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86000" y="4255294"/>
                        <a:ext cx="1218010" cy="420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39623423"/>
      </p:ext>
    </p:extLst>
  </p:cSld>
  <p:clrMapOvr>
    <a:masterClrMapping/>
  </p:clrMapOvr>
  <p:transition>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123950" y="4200525"/>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19" name="Rectangle 3"/>
          <p:cNvSpPr>
            <a:spLocks noChangeArrowheads="1"/>
          </p:cNvSpPr>
          <p:nvPr/>
        </p:nvSpPr>
        <p:spPr bwMode="auto">
          <a:xfrm>
            <a:off x="2952750" y="4200525"/>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Rectangle 4"/>
          <p:cNvSpPr>
            <a:spLocks noGrp="1" noChangeArrowheads="1"/>
          </p:cNvSpPr>
          <p:nvPr>
            <p:ph type="title"/>
          </p:nvPr>
        </p:nvSpPr>
        <p:spPr>
          <a:xfrm>
            <a:off x="1143000" y="0"/>
            <a:ext cx="5829300" cy="828675"/>
          </a:xfrm>
          <a:noFill/>
          <a:ln/>
        </p:spPr>
        <p:txBody>
          <a:bodyPr/>
          <a:lstStyle/>
          <a:p>
            <a:r>
              <a:rPr lang="en-US" altLang="en-US"/>
              <a:t>Example:  Constraints on Entity Set</a:t>
            </a:r>
          </a:p>
        </p:txBody>
      </p:sp>
      <p:sp>
        <p:nvSpPr>
          <p:cNvPr id="9221" name="Rectangle 5"/>
          <p:cNvSpPr>
            <a:spLocks noGrp="1" noChangeArrowheads="1"/>
          </p:cNvSpPr>
          <p:nvPr>
            <p:ph type="body" idx="1"/>
          </p:nvPr>
        </p:nvSpPr>
        <p:spPr>
          <a:xfrm>
            <a:off x="609600" y="828675"/>
            <a:ext cx="6800850" cy="3486150"/>
          </a:xfrm>
          <a:noFill/>
          <a:ln/>
        </p:spPr>
        <p:txBody>
          <a:bodyPr/>
          <a:lstStyle/>
          <a:p>
            <a:r>
              <a:rPr lang="en-US" altLang="en-US"/>
              <a:t>Consider relation obtained from Hourly_Emps:</a:t>
            </a:r>
          </a:p>
          <a:p>
            <a:pPr lvl="1">
              <a:buSzPct val="75000"/>
            </a:pPr>
            <a:r>
              <a:rPr lang="en-US" altLang="en-US"/>
              <a:t>Hourly_Emps (</a:t>
            </a:r>
            <a:r>
              <a:rPr lang="en-US" altLang="en-US" i="1" u="sng"/>
              <a:t>ssn</a:t>
            </a:r>
            <a:r>
              <a:rPr lang="en-US" altLang="en-US" i="1"/>
              <a:t>, name, lot, rating, hrly_wages</a:t>
            </a:r>
            <a:r>
              <a:rPr lang="en-US" altLang="en-US"/>
              <a:t>, </a:t>
            </a:r>
            <a:r>
              <a:rPr lang="en-US" altLang="en-US" i="1"/>
              <a:t>hrs_worked</a:t>
            </a:r>
            <a:r>
              <a:rPr lang="en-US" altLang="en-US"/>
              <a:t>)</a:t>
            </a:r>
          </a:p>
          <a:p>
            <a:r>
              <a:rPr lang="en-US" altLang="en-US" i="1" u="sng">
                <a:solidFill>
                  <a:schemeClr val="accent2"/>
                </a:solidFill>
              </a:rPr>
              <a:t>Notation</a:t>
            </a:r>
            <a:r>
              <a:rPr lang="en-US" altLang="en-US">
                <a:solidFill>
                  <a:schemeClr val="accent2"/>
                </a:solidFill>
              </a:rPr>
              <a:t>:  </a:t>
            </a:r>
            <a:r>
              <a:rPr lang="en-US" altLang="en-US"/>
              <a:t>We will denote this relation schema by listing the attributes:   </a:t>
            </a:r>
            <a:r>
              <a:rPr lang="en-US" altLang="en-US">
                <a:solidFill>
                  <a:schemeClr val="accent2"/>
                </a:solidFill>
              </a:rPr>
              <a:t>SNLRWH</a:t>
            </a:r>
          </a:p>
          <a:p>
            <a:pPr lvl="1">
              <a:buSzPct val="75000"/>
            </a:pPr>
            <a:r>
              <a:rPr lang="en-US" altLang="en-US"/>
              <a:t>This is really the </a:t>
            </a:r>
            <a:r>
              <a:rPr lang="en-US" altLang="en-US" i="1">
                <a:solidFill>
                  <a:schemeClr val="accent2"/>
                </a:solidFill>
              </a:rPr>
              <a:t>set</a:t>
            </a:r>
            <a:r>
              <a:rPr lang="en-US" altLang="en-US"/>
              <a:t> of attributes {S,N,L,R,W,H}.</a:t>
            </a:r>
          </a:p>
          <a:p>
            <a:pPr lvl="1">
              <a:buSzPct val="75000"/>
            </a:pPr>
            <a:r>
              <a:rPr lang="en-US" altLang="en-US"/>
              <a:t>Sometimes, we will refer to all attributes of a relation by using the relation name.  (e.g., Hourly_Emps for SNLRWH)</a:t>
            </a:r>
          </a:p>
          <a:p>
            <a:r>
              <a:rPr lang="en-US" altLang="en-US"/>
              <a:t>Some FDs on Hourly_Emps:</a:t>
            </a:r>
          </a:p>
          <a:p>
            <a:pPr lvl="1">
              <a:buSzPct val="75000"/>
            </a:pPr>
            <a:r>
              <a:rPr lang="en-US" altLang="en-US" i="1">
                <a:solidFill>
                  <a:schemeClr val="accent2"/>
                </a:solidFill>
              </a:rPr>
              <a:t>ssn</a:t>
            </a:r>
            <a:r>
              <a:rPr lang="en-US" altLang="en-US">
                <a:solidFill>
                  <a:schemeClr val="accent2"/>
                </a:solidFill>
              </a:rPr>
              <a:t> is the key:    </a:t>
            </a:r>
            <a:r>
              <a:rPr lang="en-US" altLang="en-US"/>
              <a:t>S        SNLRWH </a:t>
            </a:r>
          </a:p>
          <a:p>
            <a:pPr lvl="1">
              <a:buSzPct val="75000"/>
            </a:pPr>
            <a:r>
              <a:rPr lang="en-US" altLang="en-US" i="1">
                <a:solidFill>
                  <a:schemeClr val="accent2"/>
                </a:solidFill>
              </a:rPr>
              <a:t>rating</a:t>
            </a:r>
            <a:r>
              <a:rPr lang="en-US" altLang="en-US">
                <a:solidFill>
                  <a:schemeClr val="accent2"/>
                </a:solidFill>
              </a:rPr>
              <a:t> determines </a:t>
            </a:r>
            <a:r>
              <a:rPr lang="en-US" altLang="en-US" i="1">
                <a:solidFill>
                  <a:schemeClr val="accent2"/>
                </a:solidFill>
              </a:rPr>
              <a:t>hrly_wages</a:t>
            </a:r>
            <a:r>
              <a:rPr lang="en-US" altLang="en-US">
                <a:solidFill>
                  <a:schemeClr val="accent2"/>
                </a:solidFill>
              </a:rPr>
              <a:t>:    </a:t>
            </a:r>
            <a:r>
              <a:rPr lang="en-US" altLang="en-US"/>
              <a:t>R       W</a:t>
            </a:r>
          </a:p>
        </p:txBody>
      </p:sp>
      <p:graphicFrame>
        <p:nvGraphicFramePr>
          <p:cNvPr id="9222" name="Object 6">
            <a:hlinkClick r:id="" action="ppaction://ole?verb=0"/>
          </p:cNvPr>
          <p:cNvGraphicFramePr>
            <a:graphicFrameLocks/>
          </p:cNvGraphicFramePr>
          <p:nvPr>
            <p:extLst>
              <p:ext uri="{D42A27DB-BD31-4B8C-83A1-F6EECF244321}">
                <p14:modId xmlns:p14="http://schemas.microsoft.com/office/powerpoint/2010/main" val="109266498"/>
              </p:ext>
            </p:extLst>
          </p:nvPr>
        </p:nvGraphicFramePr>
        <p:xfrm>
          <a:off x="3009901" y="3549253"/>
          <a:ext cx="1231106" cy="584597"/>
        </p:xfrm>
        <a:graphic>
          <a:graphicData uri="http://schemas.openxmlformats.org/presentationml/2006/ole">
            <mc:AlternateContent xmlns:mc="http://schemas.openxmlformats.org/markup-compatibility/2006">
              <mc:Choice xmlns:v="urn:schemas-microsoft-com:vml" Requires="v">
                <p:oleObj spid="_x0000_s13332"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35492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23" name="Object 7">
            <a:hlinkClick r:id="" action="ppaction://ole?verb=0"/>
          </p:cNvPr>
          <p:cNvGraphicFramePr>
            <a:graphicFrameLocks/>
          </p:cNvGraphicFramePr>
          <p:nvPr>
            <p:extLst>
              <p:ext uri="{D42A27DB-BD31-4B8C-83A1-F6EECF244321}">
                <p14:modId xmlns:p14="http://schemas.microsoft.com/office/powerpoint/2010/main" val="343513701"/>
              </p:ext>
            </p:extLst>
          </p:nvPr>
        </p:nvGraphicFramePr>
        <p:xfrm>
          <a:off x="4552951" y="3892153"/>
          <a:ext cx="1231106" cy="584597"/>
        </p:xfrm>
        <a:graphic>
          <a:graphicData uri="http://schemas.openxmlformats.org/presentationml/2006/ole">
            <mc:AlternateContent xmlns:mc="http://schemas.openxmlformats.org/markup-compatibility/2006">
              <mc:Choice xmlns:v="urn:schemas-microsoft-com:vml" Requires="v">
                <p:oleObj spid="_x0000_s13333"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1" y="38921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64535941"/>
      </p:ext>
    </p:extLst>
  </p:cSld>
  <p:clrMapOvr>
    <a:masterClrMapping/>
  </p:clrMapOvr>
  <p:transition>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8" name="Rectangle 4"/>
          <p:cNvSpPr>
            <a:spLocks noGrp="1" noChangeArrowheads="1"/>
          </p:cNvSpPr>
          <p:nvPr>
            <p:ph type="title"/>
          </p:nvPr>
        </p:nvSpPr>
        <p:spPr>
          <a:xfrm>
            <a:off x="1143000" y="0"/>
            <a:ext cx="5829300" cy="828675"/>
          </a:xfrm>
          <a:noFill/>
          <a:ln/>
        </p:spPr>
        <p:txBody>
          <a:bodyPr/>
          <a:lstStyle/>
          <a:p>
            <a:r>
              <a:rPr lang="en-US" altLang="en-US"/>
              <a:t>Example (Contd.)</a:t>
            </a:r>
          </a:p>
        </p:txBody>
      </p:sp>
      <p:sp>
        <p:nvSpPr>
          <p:cNvPr id="11269" name="Rectangle 5"/>
          <p:cNvSpPr>
            <a:spLocks noGrp="1" noChangeArrowheads="1"/>
          </p:cNvSpPr>
          <p:nvPr>
            <p:ph type="body" sz="half" idx="1"/>
          </p:nvPr>
        </p:nvSpPr>
        <p:spPr>
          <a:xfrm>
            <a:off x="1143000" y="914400"/>
            <a:ext cx="3028950" cy="3771900"/>
          </a:xfrm>
          <a:noFill/>
          <a:ln/>
        </p:spPr>
        <p:txBody>
          <a:bodyPr/>
          <a:lstStyle/>
          <a:p>
            <a:r>
              <a:rPr lang="en-US" altLang="en-US" sz="1500"/>
              <a:t>Problems due to R        W :</a:t>
            </a:r>
          </a:p>
          <a:p>
            <a:pPr lvl="1">
              <a:buSzPct val="75000"/>
            </a:pPr>
            <a:r>
              <a:rPr lang="en-US" altLang="en-US" sz="1500" i="1" u="sng">
                <a:solidFill>
                  <a:schemeClr val="accent2"/>
                </a:solidFill>
              </a:rPr>
              <a:t>Update anomaly</a:t>
            </a:r>
            <a:r>
              <a:rPr lang="en-US" altLang="en-US" sz="1500">
                <a:solidFill>
                  <a:schemeClr val="accent2"/>
                </a:solidFill>
              </a:rPr>
              <a:t>:  </a:t>
            </a:r>
            <a:r>
              <a:rPr lang="en-US" altLang="en-US" sz="1500"/>
              <a:t>Can            we change W in just             the 1st  tuple of SNLRWH?</a:t>
            </a:r>
          </a:p>
          <a:p>
            <a:pPr lvl="1">
              <a:buSzPct val="75000"/>
            </a:pPr>
            <a:r>
              <a:rPr lang="en-US" altLang="en-US" sz="1500" i="1" u="sng">
                <a:solidFill>
                  <a:schemeClr val="accent2"/>
                </a:solidFill>
              </a:rPr>
              <a:t>Insertion anomaly</a:t>
            </a:r>
            <a:r>
              <a:rPr lang="en-US" altLang="en-US" sz="1500">
                <a:solidFill>
                  <a:schemeClr val="accent2"/>
                </a:solidFill>
              </a:rPr>
              <a:t>:  </a:t>
            </a:r>
            <a:r>
              <a:rPr lang="en-US" altLang="en-US" sz="1500"/>
              <a:t>What if we want to insert an employee and don’t know the hourly wage for his rating?</a:t>
            </a:r>
          </a:p>
          <a:p>
            <a:pPr lvl="1">
              <a:buSzPct val="75000"/>
            </a:pPr>
            <a:r>
              <a:rPr lang="en-US" altLang="en-US" sz="1500" i="1" u="sng">
                <a:solidFill>
                  <a:schemeClr val="accent2"/>
                </a:solidFill>
              </a:rPr>
              <a:t>Deletion anomaly</a:t>
            </a:r>
            <a:r>
              <a:rPr lang="en-US" altLang="en-US" sz="1500">
                <a:solidFill>
                  <a:schemeClr val="accent2"/>
                </a:solidFill>
              </a:rPr>
              <a:t>: </a:t>
            </a:r>
            <a:r>
              <a:rPr lang="en-US" altLang="en-US" sz="1500"/>
              <a:t>If we delete all employees with rating 5, we lose the information about the wage for rating 5!  </a:t>
            </a:r>
          </a:p>
        </p:txBody>
      </p:sp>
      <p:graphicFrame>
        <p:nvGraphicFramePr>
          <p:cNvPr id="11270" name="Object 6">
            <a:hlinkClick r:id="" action="ppaction://ole?verb=0"/>
          </p:cNvPr>
          <p:cNvGraphicFramePr>
            <a:graphicFrameLocks/>
          </p:cNvGraphicFramePr>
          <p:nvPr/>
        </p:nvGraphicFramePr>
        <p:xfrm>
          <a:off x="3028951" y="914400"/>
          <a:ext cx="1231106" cy="619125"/>
        </p:xfrm>
        <a:graphic>
          <a:graphicData uri="http://schemas.openxmlformats.org/presentationml/2006/ole">
            <mc:AlternateContent xmlns:mc="http://schemas.openxmlformats.org/markup-compatibility/2006">
              <mc:Choice xmlns:v="urn:schemas-microsoft-com:vml" Requires="v">
                <p:oleObj spid="_x0000_s15396" name="Equation" r:id="rId4" imgW="1641240" imgH="825480" progId="Equation.3">
                  <p:embed/>
                </p:oleObj>
              </mc:Choice>
              <mc:Fallback>
                <p:oleObj name="Equation" r:id="rId4" imgW="1641240" imgH="825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1" y="914400"/>
                        <a:ext cx="1231106"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1" name="Object 7">
            <a:hlinkClick r:id="" action="ppaction://ole?verb=0"/>
          </p:cNvPr>
          <p:cNvGraphicFramePr>
            <a:graphicFrameLocks/>
          </p:cNvGraphicFramePr>
          <p:nvPr/>
        </p:nvGraphicFramePr>
        <p:xfrm>
          <a:off x="4212432" y="2971800"/>
          <a:ext cx="3817144" cy="2009775"/>
        </p:xfrm>
        <a:graphic>
          <a:graphicData uri="http://schemas.openxmlformats.org/presentationml/2006/ole">
            <mc:AlternateContent xmlns:mc="http://schemas.openxmlformats.org/markup-compatibility/2006">
              <mc:Choice xmlns:v="urn:schemas-microsoft-com:vml" Requires="v">
                <p:oleObj spid="_x0000_s15397" name="Document" r:id="rId6" imgW="5089320" imgH="2679480" progId="Word.Document.8">
                  <p:embed/>
                </p:oleObj>
              </mc:Choice>
              <mc:Fallback>
                <p:oleObj name="Document" r:id="rId6" imgW="5089320" imgH="267948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432" y="2971800"/>
                        <a:ext cx="3817144"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2" name="Object 8">
            <a:hlinkClick r:id="" action="ppaction://ole?verb=0"/>
          </p:cNvPr>
          <p:cNvGraphicFramePr>
            <a:graphicFrameLocks/>
          </p:cNvGraphicFramePr>
          <p:nvPr/>
        </p:nvGraphicFramePr>
        <p:xfrm>
          <a:off x="4735116" y="1085850"/>
          <a:ext cx="3294459" cy="2009775"/>
        </p:xfrm>
        <a:graphic>
          <a:graphicData uri="http://schemas.openxmlformats.org/presentationml/2006/ole">
            <mc:AlternateContent xmlns:mc="http://schemas.openxmlformats.org/markup-compatibility/2006">
              <mc:Choice xmlns:v="urn:schemas-microsoft-com:vml" Requires="v">
                <p:oleObj spid="_x0000_s15398" name="Document" r:id="rId8" imgW="4392360" imgH="2679480" progId="Word.Document.8">
                  <p:embed/>
                </p:oleObj>
              </mc:Choice>
              <mc:Fallback>
                <p:oleObj name="Document" r:id="rId8" imgW="4392360" imgH="2679480" progId="Word.Document.8">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116" y="1085850"/>
                        <a:ext cx="3294459"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273" name="Object 9">
            <a:hlinkClick r:id="" action="ppaction://ole?verb=0"/>
          </p:cNvPr>
          <p:cNvGraphicFramePr>
            <a:graphicFrameLocks/>
          </p:cNvGraphicFramePr>
          <p:nvPr/>
        </p:nvGraphicFramePr>
        <p:xfrm>
          <a:off x="5829300" y="79773"/>
          <a:ext cx="845344" cy="1091803"/>
        </p:xfrm>
        <a:graphic>
          <a:graphicData uri="http://schemas.openxmlformats.org/presentationml/2006/ole">
            <mc:AlternateContent xmlns:mc="http://schemas.openxmlformats.org/markup-compatibility/2006">
              <mc:Choice xmlns:v="urn:schemas-microsoft-com:vml" Requires="v">
                <p:oleObj spid="_x0000_s15399" name="Document" r:id="rId10" imgW="1126800" imgH="1455480" progId="Word.Document.8">
                  <p:embed/>
                </p:oleObj>
              </mc:Choice>
              <mc:Fallback>
                <p:oleObj name="Document" r:id="rId10" imgW="1126800" imgH="1455480" progId="Word.Document.8">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9300" y="79773"/>
                        <a:ext cx="845344" cy="109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274" name="Rectangle 10"/>
          <p:cNvSpPr>
            <a:spLocks noChangeArrowheads="1"/>
          </p:cNvSpPr>
          <p:nvPr/>
        </p:nvSpPr>
        <p:spPr bwMode="auto">
          <a:xfrm>
            <a:off x="4000500" y="742950"/>
            <a:ext cx="1695176"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a:latin typeface="Book Antiqua" charset="0"/>
              </a:rPr>
              <a:t>Hourly_Emps2</a:t>
            </a:r>
          </a:p>
        </p:txBody>
      </p:sp>
      <p:sp>
        <p:nvSpPr>
          <p:cNvPr id="11275" name="Rectangle 11"/>
          <p:cNvSpPr>
            <a:spLocks noChangeArrowheads="1"/>
          </p:cNvSpPr>
          <p:nvPr/>
        </p:nvSpPr>
        <p:spPr bwMode="auto">
          <a:xfrm>
            <a:off x="4914901" y="114300"/>
            <a:ext cx="81993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a:latin typeface="Book Antiqua" charset="0"/>
              </a:rPr>
              <a:t>Wages</a:t>
            </a:r>
          </a:p>
        </p:txBody>
      </p:sp>
      <p:sp>
        <p:nvSpPr>
          <p:cNvPr id="11276" name="Line 12"/>
          <p:cNvSpPr>
            <a:spLocks noChangeShapeType="1"/>
          </p:cNvSpPr>
          <p:nvPr/>
        </p:nvSpPr>
        <p:spPr bwMode="auto">
          <a:xfrm>
            <a:off x="4400550" y="1028700"/>
            <a:ext cx="228600" cy="5715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77" name="Line 13"/>
          <p:cNvSpPr>
            <a:spLocks noChangeShapeType="1"/>
          </p:cNvSpPr>
          <p:nvPr/>
        </p:nvSpPr>
        <p:spPr bwMode="auto">
          <a:xfrm>
            <a:off x="5257800" y="400050"/>
            <a:ext cx="457200" cy="1714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78" name="Rectangle 14"/>
          <p:cNvSpPr>
            <a:spLocks noChangeArrowheads="1"/>
          </p:cNvSpPr>
          <p:nvPr/>
        </p:nvSpPr>
        <p:spPr bwMode="auto">
          <a:xfrm>
            <a:off x="1143000" y="4400550"/>
            <a:ext cx="3060325" cy="34673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9056" tIns="34529" rIns="69056" bIns="34529">
            <a:spAutoFit/>
          </a:bodyPr>
          <a:lstStyle/>
          <a:p>
            <a:r>
              <a:rPr lang="en-US" altLang="en-US">
                <a:solidFill>
                  <a:schemeClr val="accent2"/>
                </a:solidFill>
              </a:rPr>
              <a:t>Will 2 smaller tables be better?</a:t>
            </a:r>
          </a:p>
        </p:txBody>
      </p:sp>
    </p:spTree>
    <p:extLst>
      <p:ext uri="{BB962C8B-B14F-4D97-AF65-F5344CB8AC3E}">
        <p14:creationId xmlns:p14="http://schemas.microsoft.com/office/powerpoint/2010/main" val="566350481"/>
      </p:ext>
    </p:extLst>
  </p:cSld>
  <p:clrMapOvr>
    <a:masterClrMapping/>
  </p:clrMapOvr>
  <p:transition>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123950" y="4200525"/>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19" name="Rectangle 3"/>
          <p:cNvSpPr>
            <a:spLocks noChangeArrowheads="1"/>
          </p:cNvSpPr>
          <p:nvPr/>
        </p:nvSpPr>
        <p:spPr bwMode="auto">
          <a:xfrm>
            <a:off x="2952750" y="4200525"/>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Rectangle 4"/>
          <p:cNvSpPr>
            <a:spLocks noGrp="1" noChangeArrowheads="1"/>
          </p:cNvSpPr>
          <p:nvPr>
            <p:ph type="title"/>
          </p:nvPr>
        </p:nvSpPr>
        <p:spPr>
          <a:xfrm>
            <a:off x="1143000" y="0"/>
            <a:ext cx="5829300" cy="828675"/>
          </a:xfrm>
          <a:noFill/>
          <a:ln/>
        </p:spPr>
        <p:txBody>
          <a:bodyPr/>
          <a:lstStyle/>
          <a:p>
            <a:r>
              <a:rPr lang="en-US" altLang="en-US"/>
              <a:t>Example:  Constraints on Entity Set</a:t>
            </a:r>
          </a:p>
        </p:txBody>
      </p:sp>
      <p:sp>
        <p:nvSpPr>
          <p:cNvPr id="9221" name="Rectangle 5"/>
          <p:cNvSpPr>
            <a:spLocks noGrp="1" noChangeArrowheads="1"/>
          </p:cNvSpPr>
          <p:nvPr>
            <p:ph type="body" idx="1"/>
          </p:nvPr>
        </p:nvSpPr>
        <p:spPr>
          <a:xfrm>
            <a:off x="609600" y="828675"/>
            <a:ext cx="6800850" cy="3486150"/>
          </a:xfrm>
          <a:noFill/>
          <a:ln/>
        </p:spPr>
        <p:txBody>
          <a:bodyPr/>
          <a:lstStyle/>
          <a:p>
            <a:r>
              <a:rPr lang="en-US" altLang="en-US"/>
              <a:t>Consider relation obtained from Hourly_Emps:</a:t>
            </a:r>
          </a:p>
          <a:p>
            <a:pPr lvl="1">
              <a:buSzPct val="75000"/>
            </a:pPr>
            <a:r>
              <a:rPr lang="en-US" altLang="en-US"/>
              <a:t>Hourly_Emps (</a:t>
            </a:r>
            <a:r>
              <a:rPr lang="en-US" altLang="en-US" i="1" u="sng"/>
              <a:t>ssn</a:t>
            </a:r>
            <a:r>
              <a:rPr lang="en-US" altLang="en-US" i="1"/>
              <a:t>, name, lot, rating, hrly_wages</a:t>
            </a:r>
            <a:r>
              <a:rPr lang="en-US" altLang="en-US"/>
              <a:t>, </a:t>
            </a:r>
            <a:r>
              <a:rPr lang="en-US" altLang="en-US" i="1"/>
              <a:t>hrs_worked</a:t>
            </a:r>
            <a:r>
              <a:rPr lang="en-US" altLang="en-US"/>
              <a:t>)</a:t>
            </a:r>
          </a:p>
          <a:p>
            <a:r>
              <a:rPr lang="en-US" altLang="en-US" i="1" u="sng">
                <a:solidFill>
                  <a:schemeClr val="accent2"/>
                </a:solidFill>
              </a:rPr>
              <a:t>Notation</a:t>
            </a:r>
            <a:r>
              <a:rPr lang="en-US" altLang="en-US">
                <a:solidFill>
                  <a:schemeClr val="accent2"/>
                </a:solidFill>
              </a:rPr>
              <a:t>:  </a:t>
            </a:r>
            <a:r>
              <a:rPr lang="en-US" altLang="en-US"/>
              <a:t>We will denote this relation schema by listing the attributes:   </a:t>
            </a:r>
            <a:r>
              <a:rPr lang="en-US" altLang="en-US">
                <a:solidFill>
                  <a:schemeClr val="accent2"/>
                </a:solidFill>
              </a:rPr>
              <a:t>SNLRWH</a:t>
            </a:r>
          </a:p>
          <a:p>
            <a:pPr lvl="1">
              <a:buSzPct val="75000"/>
            </a:pPr>
            <a:r>
              <a:rPr lang="en-US" altLang="en-US"/>
              <a:t>This is really the </a:t>
            </a:r>
            <a:r>
              <a:rPr lang="en-US" altLang="en-US" i="1">
                <a:solidFill>
                  <a:schemeClr val="accent2"/>
                </a:solidFill>
              </a:rPr>
              <a:t>set</a:t>
            </a:r>
            <a:r>
              <a:rPr lang="en-US" altLang="en-US"/>
              <a:t> of attributes {S,N,L,R,W,H}.</a:t>
            </a:r>
          </a:p>
          <a:p>
            <a:pPr lvl="1">
              <a:buSzPct val="75000"/>
            </a:pPr>
            <a:r>
              <a:rPr lang="en-US" altLang="en-US"/>
              <a:t>Sometimes, we will refer to all attributes of a relation by using the relation name.  (e.g., Hourly_Emps for SNLRWH)</a:t>
            </a:r>
          </a:p>
          <a:p>
            <a:r>
              <a:rPr lang="en-US" altLang="en-US"/>
              <a:t>Some FDs on Hourly_Emps:</a:t>
            </a:r>
          </a:p>
          <a:p>
            <a:pPr lvl="1">
              <a:buSzPct val="75000"/>
            </a:pPr>
            <a:r>
              <a:rPr lang="en-US" altLang="en-US" i="1">
                <a:solidFill>
                  <a:schemeClr val="accent2"/>
                </a:solidFill>
              </a:rPr>
              <a:t>ssn</a:t>
            </a:r>
            <a:r>
              <a:rPr lang="en-US" altLang="en-US">
                <a:solidFill>
                  <a:schemeClr val="accent2"/>
                </a:solidFill>
              </a:rPr>
              <a:t> is the key:    </a:t>
            </a:r>
            <a:r>
              <a:rPr lang="en-US" altLang="en-US"/>
              <a:t>S        SNLRWH </a:t>
            </a:r>
          </a:p>
          <a:p>
            <a:pPr lvl="1">
              <a:buSzPct val="75000"/>
            </a:pPr>
            <a:r>
              <a:rPr lang="en-US" altLang="en-US" i="1">
                <a:solidFill>
                  <a:schemeClr val="accent2"/>
                </a:solidFill>
              </a:rPr>
              <a:t>rating</a:t>
            </a:r>
            <a:r>
              <a:rPr lang="en-US" altLang="en-US">
                <a:solidFill>
                  <a:schemeClr val="accent2"/>
                </a:solidFill>
              </a:rPr>
              <a:t> determines </a:t>
            </a:r>
            <a:r>
              <a:rPr lang="en-US" altLang="en-US" i="1">
                <a:solidFill>
                  <a:schemeClr val="accent2"/>
                </a:solidFill>
              </a:rPr>
              <a:t>hrly_wages</a:t>
            </a:r>
            <a:r>
              <a:rPr lang="en-US" altLang="en-US">
                <a:solidFill>
                  <a:schemeClr val="accent2"/>
                </a:solidFill>
              </a:rPr>
              <a:t>:    </a:t>
            </a:r>
            <a:r>
              <a:rPr lang="en-US" altLang="en-US"/>
              <a:t>R       W</a:t>
            </a:r>
          </a:p>
        </p:txBody>
      </p:sp>
      <p:graphicFrame>
        <p:nvGraphicFramePr>
          <p:cNvPr id="9222" name="Object 6">
            <a:hlinkClick r:id="" action="ppaction://ole?verb=0"/>
          </p:cNvPr>
          <p:cNvGraphicFramePr>
            <a:graphicFrameLocks/>
          </p:cNvGraphicFramePr>
          <p:nvPr>
            <p:extLst>
              <p:ext uri="{D42A27DB-BD31-4B8C-83A1-F6EECF244321}">
                <p14:modId xmlns:p14="http://schemas.microsoft.com/office/powerpoint/2010/main" val="109266498"/>
              </p:ext>
            </p:extLst>
          </p:nvPr>
        </p:nvGraphicFramePr>
        <p:xfrm>
          <a:off x="3009901" y="3549253"/>
          <a:ext cx="1231106" cy="584597"/>
        </p:xfrm>
        <a:graphic>
          <a:graphicData uri="http://schemas.openxmlformats.org/presentationml/2006/ole">
            <mc:AlternateContent xmlns:mc="http://schemas.openxmlformats.org/markup-compatibility/2006">
              <mc:Choice xmlns:v="urn:schemas-microsoft-com:vml" Requires="v">
                <p:oleObj spid="_x0000_s17428"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35492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23" name="Object 7">
            <a:hlinkClick r:id="" action="ppaction://ole?verb=0"/>
          </p:cNvPr>
          <p:cNvGraphicFramePr>
            <a:graphicFrameLocks/>
          </p:cNvGraphicFramePr>
          <p:nvPr>
            <p:extLst>
              <p:ext uri="{D42A27DB-BD31-4B8C-83A1-F6EECF244321}">
                <p14:modId xmlns:p14="http://schemas.microsoft.com/office/powerpoint/2010/main" val="343513701"/>
              </p:ext>
            </p:extLst>
          </p:nvPr>
        </p:nvGraphicFramePr>
        <p:xfrm>
          <a:off x="4552951" y="3892153"/>
          <a:ext cx="1231106" cy="584597"/>
        </p:xfrm>
        <a:graphic>
          <a:graphicData uri="http://schemas.openxmlformats.org/presentationml/2006/ole">
            <mc:AlternateContent xmlns:mc="http://schemas.openxmlformats.org/markup-compatibility/2006">
              <mc:Choice xmlns:v="urn:schemas-microsoft-com:vml" Requires="v">
                <p:oleObj spid="_x0000_s17429"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951" y="3892153"/>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ounded Rectangle 1"/>
          <p:cNvSpPr/>
          <p:nvPr/>
        </p:nvSpPr>
        <p:spPr bwMode="auto">
          <a:xfrm>
            <a:off x="438151" y="2023467"/>
            <a:ext cx="8229600" cy="1143000"/>
          </a:xfrm>
          <a:prstGeom prst="round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US" sz="2000" dirty="0" smtClean="0">
                <a:solidFill>
                  <a:schemeClr val="bg1"/>
                </a:solidFill>
                <a:latin typeface="Times New Roman" charset="0"/>
              </a:rPr>
              <a:t>A more intuitive example </a:t>
            </a:r>
            <a:r>
              <a:rPr lang="mr-IN" sz="2000" dirty="0" smtClean="0">
                <a:solidFill>
                  <a:schemeClr val="bg1"/>
                </a:solidFill>
                <a:latin typeface="Times New Roman" charset="0"/>
              </a:rPr>
              <a:t>–</a:t>
            </a:r>
            <a:r>
              <a:rPr lang="en-US" sz="2000" dirty="0" smtClean="0">
                <a:solidFill>
                  <a:schemeClr val="bg1"/>
                </a:solidFill>
                <a:latin typeface="Times New Roman" charset="0"/>
              </a:rPr>
              <a:t> Consider a table of addresses.</a:t>
            </a:r>
          </a:p>
          <a:p>
            <a:pPr marL="342900" marR="0" indent="-342900" algn="l" defTabSz="914400" rtl="0" eaLnBrk="0" fontAlgn="base" latinLnBrk="0" hangingPunct="0">
              <a:lnSpc>
                <a:spcPct val="100000"/>
              </a:lnSpc>
              <a:spcBef>
                <a:spcPct val="0"/>
              </a:spcBef>
              <a:spcAft>
                <a:spcPct val="0"/>
              </a:spcAft>
              <a:buClrTx/>
              <a:buSzTx/>
              <a:buFont typeface="Arial" charset="0"/>
              <a:buChar char="•"/>
              <a:tabLst/>
            </a:pPr>
            <a:r>
              <a:rPr kumimoji="0" lang="en-US" sz="2000" b="0" i="0" u="none" strike="noStrike" cap="none" normalizeH="0" baseline="0" dirty="0" smtClean="0">
                <a:ln>
                  <a:noFill/>
                </a:ln>
                <a:solidFill>
                  <a:schemeClr val="bg1"/>
                </a:solidFill>
                <a:effectLst/>
                <a:latin typeface="Times New Roman" charset="0"/>
              </a:rPr>
              <a:t>Addresses(id, </a:t>
            </a:r>
            <a:r>
              <a:rPr kumimoji="0" lang="en-US" sz="2000" b="0" i="0" u="none" strike="noStrike" cap="none" normalizeH="0" baseline="0" dirty="0" err="1" smtClean="0">
                <a:ln>
                  <a:noFill/>
                </a:ln>
                <a:solidFill>
                  <a:schemeClr val="bg1"/>
                </a:solidFill>
                <a:effectLst/>
                <a:latin typeface="Times New Roman" charset="0"/>
              </a:rPr>
              <a:t>street_no</a:t>
            </a:r>
            <a:r>
              <a:rPr kumimoji="0" lang="en-US" sz="2000" b="0" i="0" u="none" strike="noStrike" cap="none" normalizeH="0" baseline="0" dirty="0" smtClean="0">
                <a:ln>
                  <a:noFill/>
                </a:ln>
                <a:solidFill>
                  <a:schemeClr val="bg1"/>
                </a:solidFill>
                <a:effectLst/>
                <a:latin typeface="Times New Roman" charset="0"/>
              </a:rPr>
              <a:t>, </a:t>
            </a:r>
            <a:r>
              <a:rPr kumimoji="0" lang="en-US" sz="2000" b="0" i="0" u="none" strike="noStrike" cap="none" normalizeH="0" baseline="0" dirty="0" err="1" smtClean="0">
                <a:ln>
                  <a:noFill/>
                </a:ln>
                <a:solidFill>
                  <a:schemeClr val="bg1"/>
                </a:solidFill>
                <a:effectLst/>
                <a:latin typeface="Times New Roman" charset="0"/>
              </a:rPr>
              <a:t>street_name</a:t>
            </a:r>
            <a:r>
              <a:rPr kumimoji="0" lang="en-US" sz="2000" b="0" i="0" u="none" strike="noStrike" cap="none" normalizeH="0" baseline="0" dirty="0" smtClean="0">
                <a:ln>
                  <a:noFill/>
                </a:ln>
                <a:solidFill>
                  <a:schemeClr val="bg1"/>
                </a:solidFill>
                <a:effectLst/>
                <a:latin typeface="Times New Roman" charset="0"/>
              </a:rPr>
              <a:t>, city, country, </a:t>
            </a:r>
            <a:r>
              <a:rPr kumimoji="0" lang="en-US" sz="2000" b="0" i="0" u="none" strike="noStrike" cap="none" normalizeH="0" baseline="0" dirty="0" err="1" smtClean="0">
                <a:ln>
                  <a:noFill/>
                </a:ln>
                <a:solidFill>
                  <a:schemeClr val="bg1"/>
                </a:solidFill>
                <a:effectLst/>
                <a:latin typeface="Times New Roman" charset="0"/>
              </a:rPr>
              <a:t>zipcode</a:t>
            </a:r>
            <a:r>
              <a:rPr kumimoji="0" lang="en-US" sz="2000" b="0" i="0" u="none" strike="noStrike" cap="none" normalizeH="0" baseline="0" dirty="0" smtClean="0">
                <a:ln>
                  <a:noFill/>
                </a:ln>
                <a:solidFill>
                  <a:schemeClr val="bg1"/>
                </a:solidFill>
                <a:effectLst/>
                <a:latin typeface="Times New Roman" charset="0"/>
              </a:rPr>
              <a:t>)</a:t>
            </a:r>
          </a:p>
          <a:p>
            <a:pPr marL="342900" marR="0" indent="-342900" algn="l" defTabSz="914400" rtl="0" eaLnBrk="0" fontAlgn="base" latinLnBrk="0" hangingPunct="0">
              <a:lnSpc>
                <a:spcPct val="100000"/>
              </a:lnSpc>
              <a:spcBef>
                <a:spcPct val="0"/>
              </a:spcBef>
              <a:spcAft>
                <a:spcPct val="0"/>
              </a:spcAft>
              <a:buClrTx/>
              <a:buSzTx/>
              <a:buFont typeface="Arial" charset="0"/>
              <a:buChar char="•"/>
              <a:tabLst/>
            </a:pPr>
            <a:r>
              <a:rPr lang="en-US" sz="2000" dirty="0" smtClean="0">
                <a:solidFill>
                  <a:schemeClr val="bg1"/>
                </a:solidFill>
                <a:latin typeface="Times New Roman" charset="0"/>
              </a:rPr>
              <a:t>(city, country) are </a:t>
            </a:r>
            <a:r>
              <a:rPr lang="en-US" sz="2000" i="1" dirty="0" smtClean="0">
                <a:solidFill>
                  <a:schemeClr val="bg1"/>
                </a:solidFill>
                <a:latin typeface="Times New Roman" charset="0"/>
              </a:rPr>
              <a:t>functionally dependent</a:t>
            </a:r>
            <a:r>
              <a:rPr lang="en-US" sz="2000" dirty="0" smtClean="0">
                <a:solidFill>
                  <a:schemeClr val="bg1"/>
                </a:solidFill>
                <a:latin typeface="Times New Roman" charset="0"/>
              </a:rPr>
              <a:t> on </a:t>
            </a:r>
            <a:r>
              <a:rPr lang="en-US" sz="2000" i="1" dirty="0" err="1" smtClean="0">
                <a:solidFill>
                  <a:schemeClr val="bg1"/>
                </a:solidFill>
                <a:latin typeface="Times New Roman" charset="0"/>
              </a:rPr>
              <a:t>zipcode</a:t>
            </a:r>
            <a:r>
              <a:rPr lang="en-US" sz="2000" i="1" dirty="0" smtClean="0">
                <a:solidFill>
                  <a:schemeClr val="bg1"/>
                </a:solidFill>
                <a:latin typeface="Times New Roman" charset="0"/>
              </a:rPr>
              <a:t>.</a:t>
            </a:r>
            <a:endParaRPr kumimoji="0" lang="en-US" sz="2000" b="0" i="0" u="none" strike="noStrike" cap="none" normalizeH="0" baseline="0" dirty="0">
              <a:ln>
                <a:noFill/>
              </a:ln>
              <a:solidFill>
                <a:schemeClr val="bg1"/>
              </a:solidFill>
              <a:effectLst/>
              <a:latin typeface="Times New Roman" charset="0"/>
            </a:endParaRPr>
          </a:p>
        </p:txBody>
      </p:sp>
    </p:spTree>
    <p:extLst>
      <p:ext uri="{BB962C8B-B14F-4D97-AF65-F5344CB8AC3E}">
        <p14:creationId xmlns:p14="http://schemas.microsoft.com/office/powerpoint/2010/main" val="998729571"/>
      </p:ext>
    </p:extLst>
  </p:cSld>
  <p:clrMapOvr>
    <a:masterClrMapping/>
  </p:clrMapOvr>
  <p:transition>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6" name="Rectangle 4"/>
          <p:cNvSpPr>
            <a:spLocks noGrp="1" noChangeArrowheads="1"/>
          </p:cNvSpPr>
          <p:nvPr>
            <p:ph type="title"/>
          </p:nvPr>
        </p:nvSpPr>
        <p:spPr>
          <a:noFill/>
          <a:ln/>
        </p:spPr>
        <p:txBody>
          <a:bodyPr/>
          <a:lstStyle/>
          <a:p>
            <a:r>
              <a:rPr lang="en-US" altLang="en-US"/>
              <a:t>Reasoning About FDs</a:t>
            </a:r>
          </a:p>
        </p:txBody>
      </p:sp>
      <p:sp>
        <p:nvSpPr>
          <p:cNvPr id="13317" name="Rectangle 5"/>
          <p:cNvSpPr>
            <a:spLocks noGrp="1" noChangeArrowheads="1"/>
          </p:cNvSpPr>
          <p:nvPr>
            <p:ph type="body" idx="1"/>
          </p:nvPr>
        </p:nvSpPr>
        <p:spPr>
          <a:xfrm>
            <a:off x="1143000" y="1085850"/>
            <a:ext cx="6800850" cy="3657600"/>
          </a:xfrm>
          <a:noFill/>
          <a:ln/>
        </p:spPr>
        <p:txBody>
          <a:bodyPr/>
          <a:lstStyle/>
          <a:p>
            <a:r>
              <a:rPr lang="en-US" altLang="en-US"/>
              <a:t>Given some FDs, we can usually infer additional FDs:</a:t>
            </a:r>
          </a:p>
          <a:p>
            <a:pPr lvl="1">
              <a:buSzPct val="75000"/>
            </a:pPr>
            <a:r>
              <a:rPr lang="en-US" altLang="en-US" i="1"/>
              <a:t>ssn       did</a:t>
            </a:r>
            <a:r>
              <a:rPr lang="en-US" altLang="en-US"/>
              <a:t>,  </a:t>
            </a:r>
            <a:r>
              <a:rPr lang="en-US" altLang="en-US" i="1"/>
              <a:t>did        lot    </a:t>
            </a:r>
            <a:r>
              <a:rPr lang="en-US" altLang="en-US"/>
              <a:t>implies    </a:t>
            </a:r>
            <a:r>
              <a:rPr lang="en-US" altLang="en-US" i="1"/>
              <a:t>ssn        lot</a:t>
            </a:r>
          </a:p>
          <a:p>
            <a:r>
              <a:rPr lang="en-US" altLang="en-US"/>
              <a:t>An FD </a:t>
            </a:r>
            <a:r>
              <a:rPr lang="en-US" altLang="en-US" i="1"/>
              <a:t>f</a:t>
            </a:r>
            <a:r>
              <a:rPr lang="en-US" altLang="en-US"/>
              <a:t> is </a:t>
            </a:r>
            <a:r>
              <a:rPr lang="en-US" altLang="en-US" i="1" u="sng">
                <a:solidFill>
                  <a:schemeClr val="accent2"/>
                </a:solidFill>
              </a:rPr>
              <a:t>implied by</a:t>
            </a:r>
            <a:r>
              <a:rPr lang="en-US" altLang="en-US" i="1">
                <a:solidFill>
                  <a:schemeClr val="accent2"/>
                </a:solidFill>
              </a:rPr>
              <a:t> </a:t>
            </a:r>
            <a:r>
              <a:rPr lang="en-US" altLang="en-US"/>
              <a:t>a set of FDs </a:t>
            </a:r>
            <a:r>
              <a:rPr lang="en-US" altLang="en-US" i="1"/>
              <a:t>F</a:t>
            </a:r>
            <a:r>
              <a:rPr lang="en-US" altLang="en-US"/>
              <a:t> if </a:t>
            </a:r>
            <a:r>
              <a:rPr lang="en-US" altLang="en-US" i="1"/>
              <a:t>f</a:t>
            </a:r>
            <a:r>
              <a:rPr lang="en-US" altLang="en-US"/>
              <a:t>  holds whenever all FDs in </a:t>
            </a:r>
            <a:r>
              <a:rPr lang="en-US" altLang="en-US" i="1"/>
              <a:t>F</a:t>
            </a:r>
            <a:r>
              <a:rPr lang="en-US" altLang="en-US"/>
              <a:t> hold.</a:t>
            </a:r>
          </a:p>
          <a:p>
            <a:pPr lvl="1">
              <a:buSzPct val="75000"/>
            </a:pPr>
            <a:r>
              <a:rPr lang="en-US" altLang="en-US"/>
              <a:t>      = </a:t>
            </a:r>
            <a:r>
              <a:rPr lang="en-US" altLang="en-US" i="1">
                <a:solidFill>
                  <a:schemeClr val="accent2"/>
                </a:solidFill>
              </a:rPr>
              <a:t>closure of F </a:t>
            </a:r>
            <a:r>
              <a:rPr lang="en-US" altLang="en-US"/>
              <a:t>is the set of all FDs that are implied by </a:t>
            </a:r>
            <a:r>
              <a:rPr lang="en-US" altLang="en-US" i="1"/>
              <a:t>F</a:t>
            </a:r>
            <a:r>
              <a:rPr lang="en-US" altLang="en-US"/>
              <a:t>.</a:t>
            </a:r>
          </a:p>
          <a:p>
            <a:r>
              <a:rPr lang="en-US" altLang="en-US"/>
              <a:t>Armstrong’s Axioms (X, Y, Z are sets of attributes):</a:t>
            </a:r>
          </a:p>
          <a:p>
            <a:pPr lvl="1">
              <a:buSzPct val="75000"/>
            </a:pPr>
            <a:r>
              <a:rPr lang="en-US" altLang="en-US" i="1" u="sng">
                <a:solidFill>
                  <a:schemeClr val="accent1"/>
                </a:solidFill>
              </a:rPr>
              <a:t>Reflexivity</a:t>
            </a:r>
            <a:r>
              <a:rPr lang="en-US" altLang="en-US">
                <a:solidFill>
                  <a:schemeClr val="accent1"/>
                </a:solidFill>
              </a:rPr>
              <a:t>:  </a:t>
            </a:r>
            <a:r>
              <a:rPr lang="en-US" altLang="en-US"/>
              <a:t>If  X       Y,  then   Y        X </a:t>
            </a:r>
          </a:p>
          <a:p>
            <a:pPr lvl="1">
              <a:buSzPct val="75000"/>
            </a:pPr>
            <a:r>
              <a:rPr lang="en-US" altLang="en-US" i="1" u="sng">
                <a:solidFill>
                  <a:schemeClr val="accent1"/>
                </a:solidFill>
              </a:rPr>
              <a:t>Augmentation</a:t>
            </a:r>
            <a:r>
              <a:rPr lang="en-US" altLang="en-US">
                <a:solidFill>
                  <a:schemeClr val="accent1"/>
                </a:solidFill>
              </a:rPr>
              <a:t>:  </a:t>
            </a:r>
            <a:r>
              <a:rPr lang="en-US" altLang="en-US"/>
              <a:t>If  X       Y,  then   XZ         YZ   for any Z</a:t>
            </a:r>
          </a:p>
          <a:p>
            <a:pPr lvl="1">
              <a:buSzPct val="75000"/>
            </a:pPr>
            <a:r>
              <a:rPr lang="en-US" altLang="en-US" i="1" u="sng">
                <a:solidFill>
                  <a:schemeClr val="accent1"/>
                </a:solidFill>
              </a:rPr>
              <a:t>Transitivity</a:t>
            </a:r>
            <a:r>
              <a:rPr lang="en-US" altLang="en-US">
                <a:solidFill>
                  <a:schemeClr val="accent1"/>
                </a:solidFill>
              </a:rPr>
              <a:t>:  </a:t>
            </a:r>
            <a:r>
              <a:rPr lang="en-US" altLang="en-US"/>
              <a:t>If  X       Y  and  Y        Z,  then   X        Z</a:t>
            </a:r>
          </a:p>
          <a:p>
            <a:r>
              <a:rPr lang="en-US" altLang="en-US"/>
              <a:t>These are </a:t>
            </a:r>
            <a:r>
              <a:rPr lang="en-US" altLang="en-US" i="1">
                <a:solidFill>
                  <a:schemeClr val="accent2"/>
                </a:solidFill>
              </a:rPr>
              <a:t>sound</a:t>
            </a:r>
            <a:r>
              <a:rPr lang="en-US" altLang="en-US"/>
              <a:t> and </a:t>
            </a:r>
            <a:r>
              <a:rPr lang="en-US" altLang="en-US" i="1">
                <a:solidFill>
                  <a:schemeClr val="accent2"/>
                </a:solidFill>
              </a:rPr>
              <a:t>complete</a:t>
            </a:r>
            <a:r>
              <a:rPr lang="en-US" altLang="en-US" i="1"/>
              <a:t> </a:t>
            </a:r>
            <a:r>
              <a:rPr lang="en-US" altLang="en-US"/>
              <a:t>inference rules for FDs!</a:t>
            </a:r>
          </a:p>
        </p:txBody>
      </p:sp>
      <p:graphicFrame>
        <p:nvGraphicFramePr>
          <p:cNvPr id="13318" name="Object 6">
            <a:hlinkClick r:id="" action="ppaction://ole?verb=0"/>
          </p:cNvPr>
          <p:cNvGraphicFramePr>
            <a:graphicFrameLocks/>
          </p:cNvGraphicFramePr>
          <p:nvPr/>
        </p:nvGraphicFramePr>
        <p:xfrm>
          <a:off x="2057401" y="1520428"/>
          <a:ext cx="1231106" cy="584597"/>
        </p:xfrm>
        <a:graphic>
          <a:graphicData uri="http://schemas.openxmlformats.org/presentationml/2006/ole">
            <mc:AlternateContent xmlns:mc="http://schemas.openxmlformats.org/markup-compatibility/2006">
              <mc:Choice xmlns:v="urn:schemas-microsoft-com:vml" Requires="v">
                <p:oleObj spid="_x0000_s25681" name="Equation" r:id="rId4" imgW="1641240" imgH="779400" progId="Equation.3">
                  <p:embed/>
                </p:oleObj>
              </mc:Choice>
              <mc:Fallback>
                <p:oleObj name="Equation" r:id="rId4" imgW="1641240" imgH="7794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19" name="Object 7">
            <a:hlinkClick r:id="" action="ppaction://ole?verb=0"/>
          </p:cNvPr>
          <p:cNvGraphicFramePr>
            <a:graphicFrameLocks/>
          </p:cNvGraphicFramePr>
          <p:nvPr/>
        </p:nvGraphicFramePr>
        <p:xfrm>
          <a:off x="3257551" y="1520428"/>
          <a:ext cx="1231106" cy="584597"/>
        </p:xfrm>
        <a:graphic>
          <a:graphicData uri="http://schemas.openxmlformats.org/presentationml/2006/ole">
            <mc:AlternateContent xmlns:mc="http://schemas.openxmlformats.org/markup-compatibility/2006">
              <mc:Choice xmlns:v="urn:schemas-microsoft-com:vml" Requires="v">
                <p:oleObj spid="_x0000_s25682" name="Equation" r:id="rId6" imgW="1641240" imgH="779400" progId="Equation.3">
                  <p:embed/>
                </p:oleObj>
              </mc:Choice>
              <mc:Fallback>
                <p:oleObj name="Equation" r:id="rId6" imgW="1641240" imgH="7794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55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0" name="Object 8">
            <a:hlinkClick r:id="" action="ppaction://ole?verb=0"/>
          </p:cNvPr>
          <p:cNvGraphicFramePr>
            <a:graphicFrameLocks/>
          </p:cNvGraphicFramePr>
          <p:nvPr/>
        </p:nvGraphicFramePr>
        <p:xfrm>
          <a:off x="5429251" y="1520428"/>
          <a:ext cx="1231106" cy="584597"/>
        </p:xfrm>
        <a:graphic>
          <a:graphicData uri="http://schemas.openxmlformats.org/presentationml/2006/ole">
            <mc:AlternateContent xmlns:mc="http://schemas.openxmlformats.org/markup-compatibility/2006">
              <mc:Choice xmlns:v="urn:schemas-microsoft-com:vml" Requires="v">
                <p:oleObj spid="_x0000_s25683" name="Equation" r:id="rId8" imgW="1641240" imgH="779400" progId="Equation.3">
                  <p:embed/>
                </p:oleObj>
              </mc:Choice>
              <mc:Fallback>
                <p:oleObj name="Equation" r:id="rId8" imgW="1641240" imgH="7794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9251" y="15204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1" name="Object 9">
            <a:hlinkClick r:id="" action="ppaction://ole?verb=0"/>
          </p:cNvPr>
          <p:cNvGraphicFramePr>
            <a:graphicFrameLocks/>
          </p:cNvGraphicFramePr>
          <p:nvPr/>
        </p:nvGraphicFramePr>
        <p:xfrm>
          <a:off x="1714500" y="2476501"/>
          <a:ext cx="676275" cy="565547"/>
        </p:xfrm>
        <a:graphic>
          <a:graphicData uri="http://schemas.openxmlformats.org/presentationml/2006/ole">
            <mc:AlternateContent xmlns:mc="http://schemas.openxmlformats.org/markup-compatibility/2006">
              <mc:Choice xmlns:v="urn:schemas-microsoft-com:vml" Requires="v">
                <p:oleObj spid="_x0000_s25684" name="Equation" r:id="rId10" imgW="901440" imgH="753840" progId="Equation.3">
                  <p:embed/>
                </p:oleObj>
              </mc:Choice>
              <mc:Fallback>
                <p:oleObj name="Equation" r:id="rId10" imgW="901440" imgH="75384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4500" y="2476501"/>
                        <a:ext cx="676275" cy="56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2" name="Object 10">
            <a:hlinkClick r:id="" action="ppaction://ole?verb=0"/>
          </p:cNvPr>
          <p:cNvGraphicFramePr>
            <a:graphicFrameLocks/>
          </p:cNvGraphicFramePr>
          <p:nvPr/>
        </p:nvGraphicFramePr>
        <p:xfrm>
          <a:off x="3429000" y="3219450"/>
          <a:ext cx="1152525" cy="600075"/>
        </p:xfrm>
        <a:graphic>
          <a:graphicData uri="http://schemas.openxmlformats.org/presentationml/2006/ole">
            <mc:AlternateContent xmlns:mc="http://schemas.openxmlformats.org/markup-compatibility/2006">
              <mc:Choice xmlns:v="urn:schemas-microsoft-com:vml" Requires="v">
                <p:oleObj spid="_x0000_s25685" name="Equation" r:id="rId12" imgW="1536480" imgH="799920" progId="Equation.3">
                  <p:embed/>
                </p:oleObj>
              </mc:Choice>
              <mc:Fallback>
                <p:oleObj name="Equation" r:id="rId12" imgW="1536480" imgH="79992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3219450"/>
                        <a:ext cx="11525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3" name="Object 11">
            <a:hlinkClick r:id="" action="ppaction://ole?verb=0"/>
          </p:cNvPr>
          <p:cNvGraphicFramePr>
            <a:graphicFrameLocks/>
          </p:cNvGraphicFramePr>
          <p:nvPr/>
        </p:nvGraphicFramePr>
        <p:xfrm>
          <a:off x="4914901" y="3234928"/>
          <a:ext cx="1231106" cy="584597"/>
        </p:xfrm>
        <a:graphic>
          <a:graphicData uri="http://schemas.openxmlformats.org/presentationml/2006/ole">
            <mc:AlternateContent xmlns:mc="http://schemas.openxmlformats.org/markup-compatibility/2006">
              <mc:Choice xmlns:v="urn:schemas-microsoft-com:vml" Requires="v">
                <p:oleObj spid="_x0000_s25686" name="Equation" r:id="rId14" imgW="1641240" imgH="779400" progId="Equation.3">
                  <p:embed/>
                </p:oleObj>
              </mc:Choice>
              <mc:Fallback>
                <p:oleObj name="Equation" r:id="rId14" imgW="1641240" imgH="7794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4901" y="32349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4" name="Object 12">
            <a:hlinkClick r:id="" action="ppaction://ole?verb=0"/>
          </p:cNvPr>
          <p:cNvGraphicFramePr>
            <a:graphicFrameLocks/>
          </p:cNvGraphicFramePr>
          <p:nvPr/>
        </p:nvGraphicFramePr>
        <p:xfrm>
          <a:off x="3714751" y="3577828"/>
          <a:ext cx="1231106" cy="584597"/>
        </p:xfrm>
        <a:graphic>
          <a:graphicData uri="http://schemas.openxmlformats.org/presentationml/2006/ole">
            <mc:AlternateContent xmlns:mc="http://schemas.openxmlformats.org/markup-compatibility/2006">
              <mc:Choice xmlns:v="urn:schemas-microsoft-com:vml" Requires="v">
                <p:oleObj spid="_x0000_s25687" name="Equation" r:id="rId16" imgW="1641240" imgH="779400" progId="Equation.3">
                  <p:embed/>
                </p:oleObj>
              </mc:Choice>
              <mc:Fallback>
                <p:oleObj name="Equation" r:id="rId16" imgW="1641240" imgH="7794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4751" y="35778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5" name="Object 13">
            <a:hlinkClick r:id="" action="ppaction://ole?verb=0"/>
          </p:cNvPr>
          <p:cNvGraphicFramePr>
            <a:graphicFrameLocks/>
          </p:cNvGraphicFramePr>
          <p:nvPr/>
        </p:nvGraphicFramePr>
        <p:xfrm>
          <a:off x="5429251" y="3577828"/>
          <a:ext cx="1231106" cy="584597"/>
        </p:xfrm>
        <a:graphic>
          <a:graphicData uri="http://schemas.openxmlformats.org/presentationml/2006/ole">
            <mc:AlternateContent xmlns:mc="http://schemas.openxmlformats.org/markup-compatibility/2006">
              <mc:Choice xmlns:v="urn:schemas-microsoft-com:vml" Requires="v">
                <p:oleObj spid="_x0000_s25688" name="Equation" r:id="rId18" imgW="1641240" imgH="779400" progId="Equation.3">
                  <p:embed/>
                </p:oleObj>
              </mc:Choice>
              <mc:Fallback>
                <p:oleObj name="Equation" r:id="rId18" imgW="1641240" imgH="7794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9251" y="35778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6" name="Object 14">
            <a:hlinkClick r:id="" action="ppaction://ole?verb=0"/>
          </p:cNvPr>
          <p:cNvGraphicFramePr>
            <a:graphicFrameLocks/>
          </p:cNvGraphicFramePr>
          <p:nvPr/>
        </p:nvGraphicFramePr>
        <p:xfrm>
          <a:off x="3486151" y="3920728"/>
          <a:ext cx="1231106" cy="584597"/>
        </p:xfrm>
        <a:graphic>
          <a:graphicData uri="http://schemas.openxmlformats.org/presentationml/2006/ole">
            <mc:AlternateContent xmlns:mc="http://schemas.openxmlformats.org/markup-compatibility/2006">
              <mc:Choice xmlns:v="urn:schemas-microsoft-com:vml" Requires="v">
                <p:oleObj spid="_x0000_s25689" name="Equation" r:id="rId20" imgW="1641240" imgH="779400" progId="Equation.3">
                  <p:embed/>
                </p:oleObj>
              </mc:Choice>
              <mc:Fallback>
                <p:oleObj name="Equation" r:id="rId20" imgW="1641240" imgH="77940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8615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7" name="Object 15">
            <a:hlinkClick r:id="" action="ppaction://ole?verb=0"/>
          </p:cNvPr>
          <p:cNvGraphicFramePr>
            <a:graphicFrameLocks/>
          </p:cNvGraphicFramePr>
          <p:nvPr/>
        </p:nvGraphicFramePr>
        <p:xfrm>
          <a:off x="4857751" y="3920728"/>
          <a:ext cx="1231106" cy="584597"/>
        </p:xfrm>
        <a:graphic>
          <a:graphicData uri="http://schemas.openxmlformats.org/presentationml/2006/ole">
            <mc:AlternateContent xmlns:mc="http://schemas.openxmlformats.org/markup-compatibility/2006">
              <mc:Choice xmlns:v="urn:schemas-microsoft-com:vml" Requires="v">
                <p:oleObj spid="_x0000_s25690" name="Equation" r:id="rId22" imgW="1641240" imgH="779400" progId="Equation.3">
                  <p:embed/>
                </p:oleObj>
              </mc:Choice>
              <mc:Fallback>
                <p:oleObj name="Equation" r:id="rId22" imgW="1641240" imgH="7794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5775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328" name="Object 16">
            <a:hlinkClick r:id="" action="ppaction://ole?verb=0"/>
          </p:cNvPr>
          <p:cNvGraphicFramePr>
            <a:graphicFrameLocks/>
          </p:cNvGraphicFramePr>
          <p:nvPr/>
        </p:nvGraphicFramePr>
        <p:xfrm>
          <a:off x="6400801" y="3920728"/>
          <a:ext cx="1231106" cy="584597"/>
        </p:xfrm>
        <a:graphic>
          <a:graphicData uri="http://schemas.openxmlformats.org/presentationml/2006/ole">
            <mc:AlternateContent xmlns:mc="http://schemas.openxmlformats.org/markup-compatibility/2006">
              <mc:Choice xmlns:v="urn:schemas-microsoft-com:vml" Requires="v">
                <p:oleObj spid="_x0000_s25691" name="Equation" r:id="rId24" imgW="1641240" imgH="779400" progId="Equation.3">
                  <p:embed/>
                </p:oleObj>
              </mc:Choice>
              <mc:Fallback>
                <p:oleObj name="Equation" r:id="rId24" imgW="1641240" imgH="779400"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00801" y="3920728"/>
                        <a:ext cx="1231106"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6184891"/>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“Relational” Mapping</a:t>
            </a:r>
            <a:endParaRPr lang="en-US" dirty="0"/>
          </a:p>
        </p:txBody>
      </p:sp>
      <p:sp>
        <p:nvSpPr>
          <p:cNvPr id="3" name="Content Placeholder 2"/>
          <p:cNvSpPr>
            <a:spLocks noGrp="1"/>
          </p:cNvSpPr>
          <p:nvPr>
            <p:ph sz="half" idx="1"/>
          </p:nvPr>
        </p:nvSpPr>
        <p:spPr>
          <a:xfrm>
            <a:off x="120703" y="514350"/>
            <a:ext cx="8495740" cy="3696094"/>
          </a:xfrm>
        </p:spPr>
        <p:txBody>
          <a:bodyPr>
            <a:noAutofit/>
          </a:bodyPr>
          <a:lstStyle/>
          <a:p>
            <a:pPr marL="0" indent="0">
              <a:spcBef>
                <a:spcPts val="0"/>
              </a:spcBef>
              <a:spcAft>
                <a:spcPts val="600"/>
              </a:spcAft>
              <a:buNone/>
            </a:pPr>
            <a:r>
              <a:rPr lang="en-US" sz="1200" b="1" dirty="0"/>
              <a:t>Object-relational mapping</a:t>
            </a:r>
            <a:r>
              <a:rPr lang="en-US" sz="1200" dirty="0"/>
              <a:t> (</a:t>
            </a:r>
            <a:r>
              <a:rPr lang="en-US" sz="1200" b="1" dirty="0"/>
              <a:t>ORM</a:t>
            </a:r>
            <a:r>
              <a:rPr lang="en-US" sz="1200" dirty="0"/>
              <a:t>, </a:t>
            </a:r>
            <a:r>
              <a:rPr lang="en-US" sz="1200" b="1" dirty="0"/>
              <a:t>O/RM</a:t>
            </a:r>
            <a:r>
              <a:rPr lang="en-US" sz="1200" dirty="0"/>
              <a:t>, and </a:t>
            </a:r>
            <a:r>
              <a:rPr lang="en-US" sz="1200" b="1" dirty="0"/>
              <a:t>O/R mapping tool</a:t>
            </a:r>
            <a:r>
              <a:rPr lang="en-US" sz="1200" dirty="0"/>
              <a:t>) in </a:t>
            </a:r>
            <a:r>
              <a:rPr lang="en-US" sz="1200" dirty="0">
                <a:hlinkClick r:id="rId2" tooltip="Computer science"/>
              </a:rPr>
              <a:t>computer science</a:t>
            </a:r>
            <a:r>
              <a:rPr lang="en-US" sz="1200" dirty="0"/>
              <a:t> is a </a:t>
            </a:r>
            <a:r>
              <a:rPr lang="en-US" sz="1200" dirty="0">
                <a:hlinkClick r:id="rId3" tooltip="Computer programming"/>
              </a:rPr>
              <a:t>programming</a:t>
            </a:r>
            <a:r>
              <a:rPr lang="en-US" sz="1200" dirty="0"/>
              <a:t> technique for converting data between incompatible </a:t>
            </a:r>
            <a:r>
              <a:rPr lang="en-US" sz="1200" dirty="0">
                <a:hlinkClick r:id="rId4" tooltip="Type system"/>
              </a:rPr>
              <a:t>type systems</a:t>
            </a:r>
            <a:r>
              <a:rPr lang="en-US" sz="1200" dirty="0"/>
              <a:t> using </a:t>
            </a:r>
            <a:r>
              <a:rPr lang="en-US" sz="1200" dirty="0">
                <a:hlinkClick r:id="rId5" tooltip="Object-oriented"/>
              </a:rPr>
              <a:t>object-oriented</a:t>
            </a:r>
            <a:r>
              <a:rPr lang="en-US" sz="1200" dirty="0"/>
              <a:t> programming languages. This creates, in effect, a "virtual </a:t>
            </a:r>
            <a:r>
              <a:rPr lang="en-US" sz="1200" dirty="0">
                <a:hlinkClick r:id="rId6" tooltip="Object database"/>
              </a:rPr>
              <a:t>object database</a:t>
            </a:r>
            <a:r>
              <a:rPr lang="en-US" sz="1200" dirty="0"/>
              <a:t>" that can be used from within the programming language. There are both free and commercial packages available that perform object-relational mapping, although some programmers opt to construct their own ORM tools.</a:t>
            </a:r>
          </a:p>
          <a:p>
            <a:pPr marL="0" indent="0">
              <a:spcBef>
                <a:spcPts val="0"/>
              </a:spcBef>
              <a:spcAft>
                <a:spcPts val="600"/>
              </a:spcAft>
              <a:buNone/>
            </a:pPr>
            <a:r>
              <a:rPr lang="en-US" sz="1200" dirty="0"/>
              <a:t>In </a:t>
            </a:r>
            <a:r>
              <a:rPr lang="en-US" sz="1200" dirty="0">
                <a:hlinkClick r:id="rId7" tooltip="Object-oriented programming"/>
              </a:rPr>
              <a:t>object-oriented programming</a:t>
            </a:r>
            <a:r>
              <a:rPr lang="en-US" sz="1200" dirty="0"/>
              <a:t>, </a:t>
            </a:r>
            <a:r>
              <a:rPr lang="en-US" sz="1200" dirty="0">
                <a:hlinkClick r:id="rId8" tooltip="Data management"/>
              </a:rPr>
              <a:t>data-management</a:t>
            </a:r>
            <a:r>
              <a:rPr lang="en-US" sz="1200" dirty="0"/>
              <a:t> tasks act on </a:t>
            </a:r>
            <a:r>
              <a:rPr lang="en-US" sz="1200" dirty="0">
                <a:hlinkClick r:id="rId9" tooltip="Object (computer science)"/>
              </a:rPr>
              <a:t>objects</a:t>
            </a:r>
            <a:r>
              <a:rPr lang="en-US" sz="1200" dirty="0"/>
              <a:t> that are almost always non-</a:t>
            </a:r>
            <a:r>
              <a:rPr lang="en-US" sz="1200" dirty="0">
                <a:hlinkClick r:id="rId10" tooltip="Scalar (computing)"/>
              </a:rPr>
              <a:t>scalar</a:t>
            </a:r>
            <a:r>
              <a:rPr lang="en-US" sz="1200" dirty="0"/>
              <a:t> values. For example, an address book entry that represents a single person along with zero or more phone numbers and zero or more addresses. This could be modeled in an object-oriented implementation by a "Person </a:t>
            </a:r>
            <a:r>
              <a:rPr lang="en-US" sz="1200" dirty="0">
                <a:hlinkClick r:id="rId9" tooltip="Object (computer science)"/>
              </a:rPr>
              <a:t>object</a:t>
            </a:r>
            <a:r>
              <a:rPr lang="en-US" sz="1200" dirty="0"/>
              <a:t>" with </a:t>
            </a:r>
            <a:r>
              <a:rPr lang="en-US" sz="1200" dirty="0">
                <a:hlinkClick r:id="rId11" tooltip="Attribute (computing)"/>
              </a:rPr>
              <a:t>attributes/fields</a:t>
            </a:r>
            <a:r>
              <a:rPr lang="en-US" sz="1200" dirty="0"/>
              <a:t> to hold each data item that the entry comprises: the person's name, a list of phone numbers, and a list of addresses. The list of phone numbers would itself contain "</a:t>
            </a:r>
            <a:r>
              <a:rPr lang="en-US" sz="1200" dirty="0" err="1"/>
              <a:t>PhoneNumber</a:t>
            </a:r>
            <a:r>
              <a:rPr lang="en-US" sz="1200" dirty="0"/>
              <a:t> objects" and so on. The address-book entry is treated as a single object by the programming language (it can be referenced by a single variable containing a pointer to the object, for instance). Various methods can be associated with the object, such as a method to return the preferred phone number, the home address, and so on.</a:t>
            </a:r>
          </a:p>
          <a:p>
            <a:pPr marL="0" indent="0">
              <a:spcBef>
                <a:spcPts val="0"/>
              </a:spcBef>
              <a:spcAft>
                <a:spcPts val="600"/>
              </a:spcAft>
              <a:buNone/>
            </a:pPr>
            <a:r>
              <a:rPr lang="en-US" sz="1200" dirty="0"/>
              <a:t>However, many popular database products such as </a:t>
            </a:r>
            <a:r>
              <a:rPr lang="en-US" sz="1200" dirty="0">
                <a:hlinkClick r:id="rId12" tooltip="SQL"/>
              </a:rPr>
              <a:t>SQL</a:t>
            </a:r>
            <a:r>
              <a:rPr lang="en-US" sz="1200" dirty="0"/>
              <a:t> database management systems (DBMS) can only store and manipulate </a:t>
            </a:r>
            <a:r>
              <a:rPr lang="en-US" sz="1200" dirty="0">
                <a:hlinkClick r:id="rId10" tooltip="Scalar (computing)"/>
              </a:rPr>
              <a:t>scalar</a:t>
            </a:r>
            <a:r>
              <a:rPr lang="en-US" sz="1200" dirty="0"/>
              <a:t> values such as integers and strings organized within </a:t>
            </a:r>
            <a:r>
              <a:rPr lang="en-US" sz="1200" dirty="0">
                <a:hlinkClick r:id="rId13" tooltip="Table (database)"/>
              </a:rPr>
              <a:t>tables</a:t>
            </a:r>
            <a:r>
              <a:rPr lang="en-US" sz="1200" dirty="0"/>
              <a:t>. The programmer must either convert the object values into groups of simpler values for storage in the database (and convert them back upon retrieval), or only use simple scalar values within the program. Object-relational mapping implements the first approach.</a:t>
            </a:r>
            <a:r>
              <a:rPr lang="en-US" sz="1200" baseline="30000" dirty="0">
                <a:hlinkClick r:id="rId14"/>
              </a:rPr>
              <a:t>[1]</a:t>
            </a:r>
            <a:endParaRPr lang="en-US" sz="1200" dirty="0"/>
          </a:p>
          <a:p>
            <a:pPr marL="0" indent="0">
              <a:spcBef>
                <a:spcPts val="0"/>
              </a:spcBef>
              <a:spcAft>
                <a:spcPts val="600"/>
              </a:spcAft>
              <a:buNone/>
            </a:pPr>
            <a:r>
              <a:rPr lang="en-US" sz="1200" dirty="0"/>
              <a:t>The heart of the problem involves translating the logical representation of the objects into an atomized form that is capable of being stored in the database while preserving the properties of the objects and their relationships so that they can be reloaded as objects when needed. If this storage and retrieval functionality is implemented, the objects are said to be </a:t>
            </a:r>
            <a:r>
              <a:rPr lang="en-US" sz="1200" dirty="0">
                <a:hlinkClick r:id="rId15" tooltip="Persistence (computer science)"/>
              </a:rPr>
              <a:t>persistent</a:t>
            </a:r>
            <a:r>
              <a:rPr lang="en-US" sz="1200" dirty="0"/>
              <a:t>.</a:t>
            </a:r>
          </a:p>
          <a:p>
            <a:pPr marL="0" indent="0">
              <a:spcBef>
                <a:spcPts val="0"/>
              </a:spcBef>
              <a:spcAft>
                <a:spcPts val="600"/>
              </a:spcAft>
              <a:buNone/>
            </a:pPr>
            <a:endParaRPr lang="en-US" sz="1200" dirty="0"/>
          </a:p>
        </p:txBody>
      </p:sp>
    </p:spTree>
    <p:extLst>
      <p:ext uri="{BB962C8B-B14F-4D97-AF65-F5344CB8AC3E}">
        <p14:creationId xmlns:p14="http://schemas.microsoft.com/office/powerpoint/2010/main" val="4656224"/>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5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0" name="Rectangle 4"/>
          <p:cNvSpPr>
            <a:spLocks noGrp="1" noChangeArrowheads="1"/>
          </p:cNvSpPr>
          <p:nvPr>
            <p:ph type="title"/>
          </p:nvPr>
        </p:nvSpPr>
        <p:spPr>
          <a:noFill/>
          <a:ln/>
        </p:spPr>
        <p:txBody>
          <a:bodyPr/>
          <a:lstStyle/>
          <a:p>
            <a:r>
              <a:rPr lang="en-US" altLang="en-US"/>
              <a:t>Normal Forms</a:t>
            </a:r>
          </a:p>
        </p:txBody>
      </p:sp>
      <p:sp>
        <p:nvSpPr>
          <p:cNvPr id="19461" name="Rectangle 5"/>
          <p:cNvSpPr>
            <a:spLocks noGrp="1" noChangeArrowheads="1"/>
          </p:cNvSpPr>
          <p:nvPr>
            <p:ph type="body" idx="1"/>
          </p:nvPr>
        </p:nvSpPr>
        <p:spPr>
          <a:xfrm>
            <a:off x="866775" y="795338"/>
            <a:ext cx="6800850" cy="3829050"/>
          </a:xfrm>
          <a:noFill/>
          <a:ln/>
        </p:spPr>
        <p:txBody>
          <a:bodyPr/>
          <a:lstStyle/>
          <a:p>
            <a:r>
              <a:rPr lang="en-US" altLang="en-US"/>
              <a:t>Returning to the issue of schema refinement, the first question to ask is whether any refinement is needed!</a:t>
            </a:r>
          </a:p>
          <a:p>
            <a:r>
              <a:rPr lang="en-US" altLang="en-US" dirty="0"/>
              <a:t>If a relation is in a certain </a:t>
            </a:r>
            <a:r>
              <a:rPr lang="en-US" altLang="en-US" i="1" dirty="0">
                <a:solidFill>
                  <a:schemeClr val="accent2"/>
                </a:solidFill>
              </a:rPr>
              <a:t>normal form</a:t>
            </a:r>
            <a:r>
              <a:rPr lang="en-US" altLang="en-US" dirty="0">
                <a:solidFill>
                  <a:schemeClr val="accent2"/>
                </a:solidFill>
              </a:rPr>
              <a:t> </a:t>
            </a:r>
            <a:r>
              <a:rPr lang="en-US" altLang="en-US" dirty="0"/>
              <a:t>(</a:t>
            </a:r>
            <a:r>
              <a:rPr lang="en-US" altLang="en-US" dirty="0">
                <a:solidFill>
                  <a:schemeClr val="accent1"/>
                </a:solidFill>
              </a:rPr>
              <a:t>BCNF, 3NF </a:t>
            </a:r>
            <a:r>
              <a:rPr lang="en-US" altLang="en-US" dirty="0"/>
              <a:t>etc.), it is known that certain kinds of problems are avoided/minimized.  This can be used to help us decide whether decomposing the relation will help.</a:t>
            </a:r>
          </a:p>
          <a:p>
            <a:r>
              <a:rPr lang="en-US" altLang="en-US" dirty="0"/>
              <a:t>Role of FDs in detecting redundancy:</a:t>
            </a:r>
          </a:p>
          <a:p>
            <a:pPr lvl="1">
              <a:buSzPct val="75000"/>
            </a:pPr>
            <a:r>
              <a:rPr lang="en-US" altLang="en-US" dirty="0"/>
              <a:t>Consider a relation R with 3 attributes, ABC.  </a:t>
            </a:r>
          </a:p>
          <a:p>
            <a:pPr lvl="2"/>
            <a:r>
              <a:rPr lang="en-US" altLang="en-US" dirty="0">
                <a:solidFill>
                  <a:schemeClr val="accent2"/>
                </a:solidFill>
              </a:rPr>
              <a:t>No FDs hold:   </a:t>
            </a:r>
            <a:r>
              <a:rPr lang="en-US" altLang="en-US" dirty="0"/>
              <a:t>There is no redundancy here.</a:t>
            </a:r>
          </a:p>
          <a:p>
            <a:pPr lvl="2"/>
            <a:r>
              <a:rPr lang="en-US" altLang="en-US" dirty="0">
                <a:solidFill>
                  <a:schemeClr val="accent2"/>
                </a:solidFill>
              </a:rPr>
              <a:t>Given A       B:   </a:t>
            </a:r>
            <a:r>
              <a:rPr lang="en-US" altLang="en-US" dirty="0"/>
              <a:t>Several tuples could have the same A value, and if so, they’ll all have the same B value!</a:t>
            </a:r>
          </a:p>
        </p:txBody>
      </p:sp>
      <p:graphicFrame>
        <p:nvGraphicFramePr>
          <p:cNvPr id="19462" name="Object 6">
            <a:hlinkClick r:id="" action="ppaction://ole?verb=0"/>
          </p:cNvPr>
          <p:cNvGraphicFramePr>
            <a:graphicFrameLocks/>
          </p:cNvGraphicFramePr>
          <p:nvPr/>
        </p:nvGraphicFramePr>
        <p:xfrm>
          <a:off x="2968229" y="4320778"/>
          <a:ext cx="457200" cy="241697"/>
        </p:xfrm>
        <a:graphic>
          <a:graphicData uri="http://schemas.openxmlformats.org/presentationml/2006/ole">
            <mc:AlternateContent xmlns:mc="http://schemas.openxmlformats.org/markup-compatibility/2006">
              <mc:Choice xmlns:v="urn:schemas-microsoft-com:vml" Requires="v">
                <p:oleObj spid="_x0000_s19467" name="Equation" r:id="rId4" imgW="609480" imgH="322200" progId="Equation.3">
                  <p:embed/>
                </p:oleObj>
              </mc:Choice>
              <mc:Fallback>
                <p:oleObj name="Equation" r:id="rId4" imgW="609480" imgH="322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229" y="432077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14639185"/>
      </p:ext>
    </p:extLst>
  </p:cSld>
  <p:clrMapOvr>
    <a:masterClrMapping/>
  </p:clrMapOvr>
  <p:transition>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8" name="Rectangle 4"/>
          <p:cNvSpPr>
            <a:spLocks noGrp="1" noChangeArrowheads="1"/>
          </p:cNvSpPr>
          <p:nvPr>
            <p:ph type="title"/>
          </p:nvPr>
        </p:nvSpPr>
        <p:spPr>
          <a:xfrm>
            <a:off x="1257300" y="114300"/>
            <a:ext cx="5829300" cy="828675"/>
          </a:xfrm>
          <a:noFill/>
          <a:ln/>
        </p:spPr>
        <p:txBody>
          <a:bodyPr/>
          <a:lstStyle/>
          <a:p>
            <a:r>
              <a:rPr lang="en-US" altLang="en-US"/>
              <a:t>Boyce-Codd Normal Form  (BCNF)</a:t>
            </a:r>
          </a:p>
        </p:txBody>
      </p:sp>
      <p:sp>
        <p:nvSpPr>
          <p:cNvPr id="21509" name="Rectangle 5"/>
          <p:cNvSpPr>
            <a:spLocks noGrp="1" noChangeArrowheads="1"/>
          </p:cNvSpPr>
          <p:nvPr>
            <p:ph type="body" idx="1"/>
          </p:nvPr>
        </p:nvSpPr>
        <p:spPr>
          <a:xfrm>
            <a:off x="771525" y="942975"/>
            <a:ext cx="6800850" cy="3600450"/>
          </a:xfrm>
          <a:noFill/>
          <a:ln/>
        </p:spPr>
        <p:txBody>
          <a:bodyPr/>
          <a:lstStyle/>
          <a:p>
            <a:r>
              <a:rPr lang="en-US" altLang="en-US"/>
              <a:t>Reln</a:t>
            </a:r>
            <a:r>
              <a:rPr lang="en-US" altLang="en-US" dirty="0"/>
              <a:t> R with FDs </a:t>
            </a:r>
            <a:r>
              <a:rPr lang="en-US" altLang="en-US" i="1" dirty="0"/>
              <a:t>F</a:t>
            </a:r>
            <a:r>
              <a:rPr lang="en-US" altLang="en-US" dirty="0"/>
              <a:t> is in </a:t>
            </a:r>
            <a:r>
              <a:rPr lang="en-US" altLang="en-US" dirty="0">
                <a:solidFill>
                  <a:schemeClr val="accent2"/>
                </a:solidFill>
              </a:rPr>
              <a:t>BCNF</a:t>
            </a:r>
            <a:r>
              <a:rPr lang="en-US" altLang="en-US" dirty="0"/>
              <a:t> if, for all X      A  in</a:t>
            </a:r>
          </a:p>
          <a:p>
            <a:pPr lvl="1">
              <a:buSzPct val="75000"/>
            </a:pPr>
            <a:r>
              <a:rPr lang="en-US" altLang="en-US" dirty="0"/>
              <a:t>A      X   (called a </a:t>
            </a:r>
            <a:r>
              <a:rPr lang="en-US" altLang="en-US" i="1" dirty="0">
                <a:solidFill>
                  <a:schemeClr val="accent2"/>
                </a:solidFill>
              </a:rPr>
              <a:t>trivial</a:t>
            </a:r>
            <a:r>
              <a:rPr lang="en-US" altLang="en-US" dirty="0"/>
              <a:t> FD), or</a:t>
            </a:r>
          </a:p>
          <a:p>
            <a:pPr lvl="1">
              <a:buSzPct val="75000"/>
            </a:pPr>
            <a:r>
              <a:rPr lang="en-US" altLang="en-US" dirty="0"/>
              <a:t>X contains a key for R.</a:t>
            </a:r>
          </a:p>
          <a:p>
            <a:r>
              <a:rPr lang="en-US" altLang="en-US" dirty="0"/>
              <a:t>In other words, R is in BCNF if the only non-trivial FDs that hold over R are key constraints.</a:t>
            </a:r>
          </a:p>
          <a:p>
            <a:pPr lvl="1">
              <a:buSzPct val="75000"/>
            </a:pPr>
            <a:r>
              <a:rPr lang="en-US" altLang="en-US" dirty="0"/>
              <a:t>No dependency in R that can be predicted using FDs alone.</a:t>
            </a:r>
          </a:p>
          <a:p>
            <a:pPr lvl="1">
              <a:buSzPct val="75000"/>
            </a:pPr>
            <a:r>
              <a:rPr lang="en-US" altLang="en-US" dirty="0"/>
              <a:t>If we are shown two tuples that agree upon                           the X value, we cannot infer the A value in                                             one tuple from the A value in the other.</a:t>
            </a:r>
          </a:p>
          <a:p>
            <a:pPr lvl="1">
              <a:buSzPct val="75000"/>
            </a:pPr>
            <a:r>
              <a:rPr lang="en-US" altLang="en-US" dirty="0"/>
              <a:t>If example relation is in BCNF, the 2 tuples                                  must be identical  (since X is a key).</a:t>
            </a:r>
          </a:p>
        </p:txBody>
      </p:sp>
      <p:graphicFrame>
        <p:nvGraphicFramePr>
          <p:cNvPr id="21510" name="Object 6">
            <a:hlinkClick r:id="" action="ppaction://ole?verb=0"/>
          </p:cNvPr>
          <p:cNvGraphicFramePr>
            <a:graphicFrameLocks/>
          </p:cNvGraphicFramePr>
          <p:nvPr>
            <p:extLst>
              <p:ext uri="{D42A27DB-BD31-4B8C-83A1-F6EECF244321}">
                <p14:modId xmlns:p14="http://schemas.microsoft.com/office/powerpoint/2010/main" val="1352516991"/>
              </p:ext>
            </p:extLst>
          </p:nvPr>
        </p:nvGraphicFramePr>
        <p:xfrm>
          <a:off x="6943725" y="994172"/>
          <a:ext cx="709613" cy="398859"/>
        </p:xfrm>
        <a:graphic>
          <a:graphicData uri="http://schemas.openxmlformats.org/presentationml/2006/ole">
            <mc:AlternateContent xmlns:mc="http://schemas.openxmlformats.org/markup-compatibility/2006">
              <mc:Choice xmlns:v="urn:schemas-microsoft-com:vml" Requires="v">
                <p:oleObj spid="_x0000_s21536" name="Equation" r:id="rId4" imgW="946080" imgH="531720" progId="Equation.3">
                  <p:embed/>
                </p:oleObj>
              </mc:Choice>
              <mc:Fallback>
                <p:oleObj name="Equation" r:id="rId4" imgW="946080" imgH="5317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725" y="994172"/>
                        <a:ext cx="709613" cy="39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1" name="Object 7">
            <a:hlinkClick r:id="" action="ppaction://ole?verb=0"/>
          </p:cNvPr>
          <p:cNvGraphicFramePr>
            <a:graphicFrameLocks/>
          </p:cNvGraphicFramePr>
          <p:nvPr>
            <p:extLst>
              <p:ext uri="{D42A27DB-BD31-4B8C-83A1-F6EECF244321}">
                <p14:modId xmlns:p14="http://schemas.microsoft.com/office/powerpoint/2010/main" val="638664242"/>
              </p:ext>
            </p:extLst>
          </p:nvPr>
        </p:nvGraphicFramePr>
        <p:xfrm>
          <a:off x="5911454" y="1034653"/>
          <a:ext cx="457200" cy="241697"/>
        </p:xfrm>
        <a:graphic>
          <a:graphicData uri="http://schemas.openxmlformats.org/presentationml/2006/ole">
            <mc:AlternateContent xmlns:mc="http://schemas.openxmlformats.org/markup-compatibility/2006">
              <mc:Choice xmlns:v="urn:schemas-microsoft-com:vml" Requires="v">
                <p:oleObj spid="_x0000_s21537"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1454" y="1034653"/>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2" name="Object 8">
            <a:hlinkClick r:id="" action="ppaction://ole?verb=0"/>
          </p:cNvPr>
          <p:cNvGraphicFramePr>
            <a:graphicFrameLocks/>
          </p:cNvGraphicFramePr>
          <p:nvPr>
            <p:extLst>
              <p:ext uri="{D42A27DB-BD31-4B8C-83A1-F6EECF244321}">
                <p14:modId xmlns:p14="http://schemas.microsoft.com/office/powerpoint/2010/main" val="906647588"/>
              </p:ext>
            </p:extLst>
          </p:nvPr>
        </p:nvGraphicFramePr>
        <p:xfrm>
          <a:off x="1628775" y="1419225"/>
          <a:ext cx="333375" cy="261938"/>
        </p:xfrm>
        <a:graphic>
          <a:graphicData uri="http://schemas.openxmlformats.org/presentationml/2006/ole">
            <mc:AlternateContent xmlns:mc="http://schemas.openxmlformats.org/markup-compatibility/2006">
              <mc:Choice xmlns:v="urn:schemas-microsoft-com:vml" Requires="v">
                <p:oleObj spid="_x0000_s21538" name="Equation" r:id="rId8" imgW="444240" imgH="349200" progId="Equation.3">
                  <p:embed/>
                </p:oleObj>
              </mc:Choice>
              <mc:Fallback>
                <p:oleObj name="Equation" r:id="rId8" imgW="444240" imgH="349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775" y="1419225"/>
                        <a:ext cx="3333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513" name="Object 9">
            <a:hlinkClick r:id="" action="ppaction://ole?verb=0"/>
          </p:cNvPr>
          <p:cNvGraphicFramePr>
            <a:graphicFrameLocks/>
          </p:cNvGraphicFramePr>
          <p:nvPr>
            <p:extLst>
              <p:ext uri="{D42A27DB-BD31-4B8C-83A1-F6EECF244321}">
                <p14:modId xmlns:p14="http://schemas.microsoft.com/office/powerpoint/2010/main" val="1629536051"/>
              </p:ext>
            </p:extLst>
          </p:nvPr>
        </p:nvGraphicFramePr>
        <p:xfrm>
          <a:off x="5972176" y="3133726"/>
          <a:ext cx="1497806" cy="1470422"/>
        </p:xfrm>
        <a:graphic>
          <a:graphicData uri="http://schemas.openxmlformats.org/presentationml/2006/ole">
            <mc:AlternateContent xmlns:mc="http://schemas.openxmlformats.org/markup-compatibility/2006">
              <mc:Choice xmlns:v="urn:schemas-microsoft-com:vml" Requires="v">
                <p:oleObj spid="_x0000_s21539" name="Document" r:id="rId10" imgW="1996920" imgH="1960560" progId="Word.Document.8">
                  <p:embed/>
                </p:oleObj>
              </mc:Choice>
              <mc:Fallback>
                <p:oleObj name="Document" r:id="rId10" imgW="1996920" imgH="1960560" progId="Word.Document.8">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2176" y="3133726"/>
                        <a:ext cx="1497806" cy="147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89893768"/>
      </p:ext>
    </p:extLst>
  </p:cSld>
  <p:clrMapOvr>
    <a:masterClrMapping/>
  </p:clrMapOvr>
  <p:transition>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276350" y="4305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 name="Rectangle 3"/>
          <p:cNvSpPr>
            <a:spLocks noChangeArrowheads="1"/>
          </p:cNvSpPr>
          <p:nvPr/>
        </p:nvSpPr>
        <p:spPr bwMode="auto">
          <a:xfrm>
            <a:off x="3105150" y="4305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6" name="Rectangle 4"/>
          <p:cNvSpPr>
            <a:spLocks noGrp="1" noChangeArrowheads="1"/>
          </p:cNvSpPr>
          <p:nvPr>
            <p:ph type="title"/>
          </p:nvPr>
        </p:nvSpPr>
        <p:spPr>
          <a:noFill/>
          <a:ln/>
        </p:spPr>
        <p:txBody>
          <a:bodyPr/>
          <a:lstStyle/>
          <a:p>
            <a:r>
              <a:rPr lang="en-US" altLang="en-US"/>
              <a:t>Third Normal Form  (3NF)</a:t>
            </a:r>
          </a:p>
        </p:txBody>
      </p:sp>
      <p:sp>
        <p:nvSpPr>
          <p:cNvPr id="23557" name="Rectangle 5"/>
          <p:cNvSpPr>
            <a:spLocks noGrp="1" noChangeArrowheads="1"/>
          </p:cNvSpPr>
          <p:nvPr>
            <p:ph type="body" idx="1"/>
          </p:nvPr>
        </p:nvSpPr>
        <p:spPr>
          <a:xfrm>
            <a:off x="762000" y="819150"/>
            <a:ext cx="6800850" cy="3771900"/>
          </a:xfrm>
          <a:noFill/>
          <a:ln/>
        </p:spPr>
        <p:txBody>
          <a:bodyPr/>
          <a:lstStyle/>
          <a:p>
            <a:r>
              <a:rPr lang="en-US" altLang="en-US"/>
              <a:t>Reln R with FDs </a:t>
            </a:r>
            <a:r>
              <a:rPr lang="en-US" altLang="en-US" i="1"/>
              <a:t>F</a:t>
            </a:r>
            <a:r>
              <a:rPr lang="en-US" altLang="en-US"/>
              <a:t> is in </a:t>
            </a:r>
            <a:r>
              <a:rPr lang="en-US" altLang="en-US">
                <a:solidFill>
                  <a:schemeClr val="accent2"/>
                </a:solidFill>
              </a:rPr>
              <a:t>3NF</a:t>
            </a:r>
            <a:r>
              <a:rPr lang="en-US" altLang="en-US"/>
              <a:t> if, for all X      A  in</a:t>
            </a:r>
          </a:p>
          <a:p>
            <a:pPr lvl="1">
              <a:buSzPct val="75000"/>
            </a:pPr>
            <a:r>
              <a:rPr lang="en-US" altLang="en-US"/>
              <a:t>A      X   (called a </a:t>
            </a:r>
            <a:r>
              <a:rPr lang="en-US" altLang="en-US" i="1"/>
              <a:t>trivial</a:t>
            </a:r>
            <a:r>
              <a:rPr lang="en-US" altLang="en-US"/>
              <a:t> FD), or</a:t>
            </a:r>
          </a:p>
          <a:p>
            <a:pPr lvl="1">
              <a:buSzPct val="75000"/>
            </a:pPr>
            <a:r>
              <a:rPr lang="en-US" altLang="en-US"/>
              <a:t>X contains a key for R, or</a:t>
            </a:r>
          </a:p>
          <a:p>
            <a:pPr lvl="1">
              <a:buSzPct val="75000"/>
            </a:pPr>
            <a:r>
              <a:rPr lang="en-US" altLang="en-US"/>
              <a:t>A is part of some key for R.  </a:t>
            </a:r>
          </a:p>
          <a:p>
            <a:r>
              <a:rPr lang="en-US" altLang="en-US" i="1">
                <a:solidFill>
                  <a:schemeClr val="accent2"/>
                </a:solidFill>
              </a:rPr>
              <a:t>Minimality</a:t>
            </a:r>
            <a:r>
              <a:rPr lang="en-US" altLang="en-US"/>
              <a:t> of a key is crucial in third condition above!  </a:t>
            </a:r>
          </a:p>
          <a:p>
            <a:r>
              <a:rPr lang="en-US" altLang="en-US"/>
              <a:t>If R is in BCNF, obviously in 3NF.</a:t>
            </a:r>
          </a:p>
          <a:p>
            <a:r>
              <a:rPr lang="en-US" altLang="en-US"/>
              <a:t>If R is in 3NF, some redundancy is possible.  It is a compromise, used when BCNF not achievable (e.g., no ``good’’ decomp, or performance considerations).</a:t>
            </a:r>
          </a:p>
          <a:p>
            <a:pPr lvl="1">
              <a:buSzPct val="75000"/>
            </a:pPr>
            <a:r>
              <a:rPr lang="en-US" altLang="en-US" i="1">
                <a:solidFill>
                  <a:schemeClr val="accent2"/>
                </a:solidFill>
              </a:rPr>
              <a:t>Lossless-join, dependency-preserving decomposition of R into a collection of 3NF relations always possible.</a:t>
            </a:r>
          </a:p>
        </p:txBody>
      </p:sp>
      <p:graphicFrame>
        <p:nvGraphicFramePr>
          <p:cNvPr id="23558" name="Object 6">
            <a:hlinkClick r:id="" action="ppaction://ole?verb=0"/>
          </p:cNvPr>
          <p:cNvGraphicFramePr>
            <a:graphicFrameLocks/>
          </p:cNvGraphicFramePr>
          <p:nvPr>
            <p:extLst>
              <p:ext uri="{D42A27DB-BD31-4B8C-83A1-F6EECF244321}">
                <p14:modId xmlns:p14="http://schemas.microsoft.com/office/powerpoint/2010/main" val="753458966"/>
              </p:ext>
            </p:extLst>
          </p:nvPr>
        </p:nvGraphicFramePr>
        <p:xfrm>
          <a:off x="6762750" y="870347"/>
          <a:ext cx="709613" cy="398859"/>
        </p:xfrm>
        <a:graphic>
          <a:graphicData uri="http://schemas.openxmlformats.org/presentationml/2006/ole">
            <mc:AlternateContent xmlns:mc="http://schemas.openxmlformats.org/markup-compatibility/2006">
              <mc:Choice xmlns:v="urn:schemas-microsoft-com:vml" Requires="v">
                <p:oleObj spid="_x0000_s23577" name="Equation" r:id="rId4" imgW="946080" imgH="531720" progId="Equation.3">
                  <p:embed/>
                </p:oleObj>
              </mc:Choice>
              <mc:Fallback>
                <p:oleObj name="Equation" r:id="rId4" imgW="946080" imgH="5317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750" y="870347"/>
                        <a:ext cx="709613" cy="39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9" name="Object 7">
            <a:hlinkClick r:id="" action="ppaction://ole?verb=0"/>
          </p:cNvPr>
          <p:cNvGraphicFramePr>
            <a:graphicFrameLocks/>
          </p:cNvGraphicFramePr>
          <p:nvPr>
            <p:extLst>
              <p:ext uri="{D42A27DB-BD31-4B8C-83A1-F6EECF244321}">
                <p14:modId xmlns:p14="http://schemas.microsoft.com/office/powerpoint/2010/main" val="1821258850"/>
              </p:ext>
            </p:extLst>
          </p:nvPr>
        </p:nvGraphicFramePr>
        <p:xfrm>
          <a:off x="5673329" y="910828"/>
          <a:ext cx="457200" cy="241697"/>
        </p:xfrm>
        <a:graphic>
          <a:graphicData uri="http://schemas.openxmlformats.org/presentationml/2006/ole">
            <mc:AlternateContent xmlns:mc="http://schemas.openxmlformats.org/markup-compatibility/2006">
              <mc:Choice xmlns:v="urn:schemas-microsoft-com:vml" Requires="v">
                <p:oleObj spid="_x0000_s23578"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3329" y="91082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60" name="Object 8">
            <a:hlinkClick r:id="" action="ppaction://ole?verb=0"/>
          </p:cNvPr>
          <p:cNvGraphicFramePr>
            <a:graphicFrameLocks/>
          </p:cNvGraphicFramePr>
          <p:nvPr>
            <p:extLst>
              <p:ext uri="{D42A27DB-BD31-4B8C-83A1-F6EECF244321}">
                <p14:modId xmlns:p14="http://schemas.microsoft.com/office/powerpoint/2010/main" val="1813071259"/>
              </p:ext>
            </p:extLst>
          </p:nvPr>
        </p:nvGraphicFramePr>
        <p:xfrm>
          <a:off x="1619250" y="1295400"/>
          <a:ext cx="333375" cy="261938"/>
        </p:xfrm>
        <a:graphic>
          <a:graphicData uri="http://schemas.openxmlformats.org/presentationml/2006/ole">
            <mc:AlternateContent xmlns:mc="http://schemas.openxmlformats.org/markup-compatibility/2006">
              <mc:Choice xmlns:v="urn:schemas-microsoft-com:vml" Requires="v">
                <p:oleObj spid="_x0000_s23579" name="Equation" r:id="rId8" imgW="444240" imgH="349200" progId="Equation.3">
                  <p:embed/>
                </p:oleObj>
              </mc:Choice>
              <mc:Fallback>
                <p:oleObj name="Equation" r:id="rId8" imgW="444240" imgH="349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1295400"/>
                        <a:ext cx="3333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44121696"/>
      </p:ext>
    </p:extLst>
  </p:cSld>
  <p:clrMapOvr>
    <a:masterClrMapping/>
  </p:clrMapOvr>
  <p:transition>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123950" y="43243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699" name="Rectangle 3"/>
          <p:cNvSpPr>
            <a:spLocks noChangeArrowheads="1"/>
          </p:cNvSpPr>
          <p:nvPr/>
        </p:nvSpPr>
        <p:spPr bwMode="auto">
          <a:xfrm>
            <a:off x="2952750" y="43243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0" name="Rectangle 4"/>
          <p:cNvSpPr>
            <a:spLocks noGrp="1" noChangeArrowheads="1"/>
          </p:cNvSpPr>
          <p:nvPr>
            <p:ph type="title"/>
          </p:nvPr>
        </p:nvSpPr>
        <p:spPr>
          <a:noFill/>
          <a:ln/>
        </p:spPr>
        <p:txBody>
          <a:bodyPr/>
          <a:lstStyle/>
          <a:p>
            <a:r>
              <a:rPr lang="en-US" altLang="en-US"/>
              <a:t>Example Decomposition</a:t>
            </a:r>
          </a:p>
        </p:txBody>
      </p:sp>
      <p:sp>
        <p:nvSpPr>
          <p:cNvPr id="29701" name="Rectangle 5"/>
          <p:cNvSpPr>
            <a:spLocks noGrp="1" noChangeArrowheads="1"/>
          </p:cNvSpPr>
          <p:nvPr>
            <p:ph type="body" idx="1"/>
          </p:nvPr>
        </p:nvSpPr>
        <p:spPr>
          <a:xfrm>
            <a:off x="609600" y="895350"/>
            <a:ext cx="6800850" cy="3600450"/>
          </a:xfrm>
          <a:noFill/>
          <a:ln/>
        </p:spPr>
        <p:txBody>
          <a:bodyPr/>
          <a:lstStyle/>
          <a:p>
            <a:r>
              <a:rPr lang="en-US" altLang="en-US"/>
              <a:t>Decompositions should be used only when needed.</a:t>
            </a:r>
          </a:p>
          <a:p>
            <a:pPr lvl="1">
              <a:buSzPct val="75000"/>
            </a:pPr>
            <a:r>
              <a:rPr lang="en-US" altLang="en-US" dirty="0"/>
              <a:t>SNLRWH has FDs  S        SNLRWH  and  R       W</a:t>
            </a:r>
          </a:p>
          <a:p>
            <a:pPr lvl="1">
              <a:buSzPct val="75000"/>
            </a:pPr>
            <a:r>
              <a:rPr lang="en-US" altLang="en-US" dirty="0"/>
              <a:t>Second FD causes violation of 3NF; W values repeatedly associated with R values.  Easiest way to fix this is to create a relation RW to store these associations, and to remove W from the main schema: </a:t>
            </a:r>
          </a:p>
          <a:p>
            <a:pPr lvl="2"/>
            <a:r>
              <a:rPr lang="en-US" altLang="en-US" dirty="0"/>
              <a:t>i.e., we decompose SNLRWH into SNLRH and RW </a:t>
            </a:r>
          </a:p>
          <a:p>
            <a:r>
              <a:rPr lang="en-US" altLang="en-US" dirty="0"/>
              <a:t>The information to be stored consists of SNLRWH tuples.  If we just store the projections of these tuples onto SNLRH and RW, are there any potential problems that we should be aware of?</a:t>
            </a:r>
          </a:p>
        </p:txBody>
      </p:sp>
      <p:graphicFrame>
        <p:nvGraphicFramePr>
          <p:cNvPr id="29702" name="Object 6">
            <a:hlinkClick r:id="" action="ppaction://ole?verb=0"/>
          </p:cNvPr>
          <p:cNvGraphicFramePr>
            <a:graphicFrameLocks/>
          </p:cNvGraphicFramePr>
          <p:nvPr>
            <p:extLst>
              <p:ext uri="{D42A27DB-BD31-4B8C-83A1-F6EECF244321}">
                <p14:modId xmlns:p14="http://schemas.microsoft.com/office/powerpoint/2010/main" val="389742613"/>
              </p:ext>
            </p:extLst>
          </p:nvPr>
        </p:nvGraphicFramePr>
        <p:xfrm>
          <a:off x="3406378" y="1329928"/>
          <a:ext cx="508397" cy="241697"/>
        </p:xfrm>
        <a:graphic>
          <a:graphicData uri="http://schemas.openxmlformats.org/presentationml/2006/ole">
            <mc:AlternateContent xmlns:mc="http://schemas.openxmlformats.org/markup-compatibility/2006">
              <mc:Choice xmlns:v="urn:schemas-microsoft-com:vml" Requires="v">
                <p:oleObj spid="_x0000_s27666" name="Equation" r:id="rId4" imgW="677520" imgH="322200" progId="Equation.3">
                  <p:embed/>
                </p:oleObj>
              </mc:Choice>
              <mc:Fallback>
                <p:oleObj name="Equation" r:id="rId4" imgW="677520" imgH="322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378" y="1329928"/>
                        <a:ext cx="508397"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703" name="Object 7">
            <a:hlinkClick r:id="" action="ppaction://ole?verb=0"/>
          </p:cNvPr>
          <p:cNvGraphicFramePr>
            <a:graphicFrameLocks/>
          </p:cNvGraphicFramePr>
          <p:nvPr>
            <p:extLst>
              <p:ext uri="{D42A27DB-BD31-4B8C-83A1-F6EECF244321}">
                <p14:modId xmlns:p14="http://schemas.microsoft.com/office/powerpoint/2010/main" val="578973341"/>
              </p:ext>
            </p:extLst>
          </p:nvPr>
        </p:nvGraphicFramePr>
        <p:xfrm>
          <a:off x="5635229" y="1329928"/>
          <a:ext cx="457200" cy="241697"/>
        </p:xfrm>
        <a:graphic>
          <a:graphicData uri="http://schemas.openxmlformats.org/presentationml/2006/ole">
            <mc:AlternateContent xmlns:mc="http://schemas.openxmlformats.org/markup-compatibility/2006">
              <mc:Choice xmlns:v="urn:schemas-microsoft-com:vml" Requires="v">
                <p:oleObj spid="_x0000_s27667" name="Equation" r:id="rId6" imgW="609480" imgH="322200" progId="Equation.3">
                  <p:embed/>
                </p:oleObj>
              </mc:Choice>
              <mc:Fallback>
                <p:oleObj name="Equation" r:id="rId6" imgW="609480" imgH="322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229" y="1329928"/>
                        <a:ext cx="457200" cy="2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8902469"/>
      </p:ext>
    </p:extLst>
  </p:cSld>
  <p:clrMapOvr>
    <a:masterClrMapping/>
  </p:clrMapOvr>
  <p:transition>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200150" y="417195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7" name="Rectangle 3"/>
          <p:cNvSpPr>
            <a:spLocks noChangeArrowheads="1"/>
          </p:cNvSpPr>
          <p:nvPr/>
        </p:nvSpPr>
        <p:spPr bwMode="auto">
          <a:xfrm>
            <a:off x="3028950" y="417195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8" name="Rectangle 4"/>
          <p:cNvSpPr>
            <a:spLocks noGrp="1" noChangeArrowheads="1"/>
          </p:cNvSpPr>
          <p:nvPr>
            <p:ph type="title"/>
          </p:nvPr>
        </p:nvSpPr>
        <p:spPr>
          <a:noFill/>
          <a:ln/>
        </p:spPr>
        <p:txBody>
          <a:bodyPr/>
          <a:lstStyle/>
          <a:p>
            <a:r>
              <a:rPr lang="en-US" altLang="en-US"/>
              <a:t>Problems with Decompositions</a:t>
            </a:r>
          </a:p>
        </p:txBody>
      </p:sp>
      <p:sp>
        <p:nvSpPr>
          <p:cNvPr id="31749" name="Rectangle 5"/>
          <p:cNvSpPr>
            <a:spLocks noGrp="1" noChangeArrowheads="1"/>
          </p:cNvSpPr>
          <p:nvPr>
            <p:ph type="body" idx="1"/>
          </p:nvPr>
        </p:nvSpPr>
        <p:spPr>
          <a:xfrm>
            <a:off x="685800" y="742950"/>
            <a:ext cx="6800850" cy="3657600"/>
          </a:xfrm>
          <a:noFill/>
          <a:ln/>
        </p:spPr>
        <p:txBody>
          <a:bodyPr/>
          <a:lstStyle/>
          <a:p>
            <a:pPr marL="400050" indent="-400050"/>
            <a:r>
              <a:rPr lang="en-US" altLang="en-US" dirty="0"/>
              <a:t>There are three potential problems to consider:</a:t>
            </a:r>
          </a:p>
          <a:p>
            <a:pPr marL="685800" lvl="1" indent="-200025"/>
            <a:r>
              <a:rPr lang="en-US" altLang="en-US" dirty="0"/>
              <a:t> Some queries become more expensive.  </a:t>
            </a:r>
          </a:p>
          <a:p>
            <a:pPr marL="1028700" lvl="2" indent="-257175"/>
            <a:r>
              <a:rPr lang="en-US" altLang="en-US" dirty="0"/>
              <a:t>e.g.,  How much did sailor Joe earn?  (salary = W*H)</a:t>
            </a:r>
          </a:p>
          <a:p>
            <a:pPr marL="685800" lvl="1" indent="-200025">
              <a:buSzPct val="110000"/>
            </a:pPr>
            <a:r>
              <a:rPr lang="en-US" altLang="en-US" dirty="0"/>
              <a:t> Given instances of the decomposed relations, we may not be able to reconstruct the corresponding instance of the original relation!  </a:t>
            </a:r>
          </a:p>
          <a:p>
            <a:pPr marL="1028700" lvl="2" indent="-257175"/>
            <a:r>
              <a:rPr lang="en-US" altLang="en-US" dirty="0"/>
              <a:t>Fortunately, not in the SNLRWH example.</a:t>
            </a:r>
          </a:p>
          <a:p>
            <a:pPr marL="685800" lvl="1" indent="-200025">
              <a:buSzPct val="110000"/>
            </a:pPr>
            <a:r>
              <a:rPr lang="en-US" altLang="en-US" dirty="0"/>
              <a:t> Checking some dependencies may require joining the instances of the decomposed relations.</a:t>
            </a:r>
          </a:p>
          <a:p>
            <a:pPr marL="1028700" lvl="2" indent="-257175"/>
            <a:r>
              <a:rPr lang="en-US" altLang="en-US" dirty="0"/>
              <a:t>Fortunately, not in the SNLRWH example.</a:t>
            </a:r>
          </a:p>
          <a:p>
            <a:pPr marL="400050" indent="-400050"/>
            <a:r>
              <a:rPr lang="en-US" altLang="en-US" i="1" u="sng" dirty="0"/>
              <a:t>Tradeoff</a:t>
            </a:r>
            <a:r>
              <a:rPr lang="en-US" altLang="en-US" dirty="0"/>
              <a:t>:   Must consider these issues vs. redundancy.</a:t>
            </a:r>
          </a:p>
        </p:txBody>
      </p:sp>
    </p:spTree>
    <p:extLst>
      <p:ext uri="{BB962C8B-B14F-4D97-AF65-F5344CB8AC3E}">
        <p14:creationId xmlns:p14="http://schemas.microsoft.com/office/powerpoint/2010/main" val="1966492761"/>
      </p:ext>
    </p:extLst>
  </p:cSld>
  <p:clrMapOvr>
    <a:masterClrMapping/>
  </p:clrMapOvr>
  <p:transition>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66" y="438150"/>
            <a:ext cx="9144000" cy="4227208"/>
          </a:xfrm>
          <a:prstGeom prst="rect">
            <a:avLst/>
          </a:prstGeom>
        </p:spPr>
      </p:pic>
      <p:sp>
        <p:nvSpPr>
          <p:cNvPr id="5" name="Rectangle 4"/>
          <p:cNvSpPr/>
          <p:nvPr/>
        </p:nvSpPr>
        <p:spPr>
          <a:xfrm>
            <a:off x="0" y="1733550"/>
            <a:ext cx="3810000" cy="16002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19400" y="590550"/>
            <a:ext cx="2803653" cy="369332"/>
          </a:xfrm>
          <a:prstGeom prst="rect">
            <a:avLst/>
          </a:prstGeom>
          <a:noFill/>
        </p:spPr>
        <p:txBody>
          <a:bodyPr wrap="none" rtlCol="0">
            <a:spAutoFit/>
          </a:bodyPr>
          <a:lstStyle/>
          <a:p>
            <a:r>
              <a:rPr lang="en-US" smtClean="0">
                <a:solidFill>
                  <a:srgbClr val="7030A0"/>
                </a:solidFill>
              </a:rPr>
              <a:t>Three relationships created.</a:t>
            </a:r>
            <a:endParaRPr lang="en-US">
              <a:solidFill>
                <a:srgbClr val="7030A0"/>
              </a:solidFill>
            </a:endParaRPr>
          </a:p>
        </p:txBody>
      </p:sp>
      <p:cxnSp>
        <p:nvCxnSpPr>
          <p:cNvPr id="8" name="Straight Arrow Connector 7"/>
          <p:cNvCxnSpPr/>
          <p:nvPr/>
        </p:nvCxnSpPr>
        <p:spPr>
          <a:xfrm flipH="1">
            <a:off x="3505200" y="901184"/>
            <a:ext cx="685800" cy="832366"/>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384040"/>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Overview</a:t>
            </a:r>
            <a:endParaRPr lang="en-US" dirty="0"/>
          </a:p>
        </p:txBody>
      </p:sp>
      <p:sp>
        <p:nvSpPr>
          <p:cNvPr id="4" name="Rectangle 3"/>
          <p:cNvSpPr/>
          <p:nvPr/>
        </p:nvSpPr>
        <p:spPr>
          <a:xfrm>
            <a:off x="6350726" y="1733550"/>
            <a:ext cx="2336074" cy="22098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mtClean="0">
                <a:solidFill>
                  <a:srgbClr val="0070C0"/>
                </a:solidFill>
              </a:rPr>
              <a:t>Database Server</a:t>
            </a:r>
            <a:endParaRPr lang="en-US">
              <a:solidFill>
                <a:srgbClr val="0070C0"/>
              </a:solidFill>
            </a:endParaRPr>
          </a:p>
        </p:txBody>
      </p:sp>
      <p:sp>
        <p:nvSpPr>
          <p:cNvPr id="5" name="Magnetic Disk 4"/>
          <p:cNvSpPr/>
          <p:nvPr/>
        </p:nvSpPr>
        <p:spPr>
          <a:xfrm>
            <a:off x="6781800" y="2298645"/>
            <a:ext cx="1524000" cy="1219200"/>
          </a:xfrm>
          <a:prstGeom prst="flowChartMagneticDisk">
            <a:avLst/>
          </a:prstGeom>
          <a:solidFill>
            <a:srgbClr val="0070C0"/>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pic>
        <p:nvPicPr>
          <p:cNvPr id="6" name="Picture 5"/>
          <p:cNvPicPr>
            <a:picLocks noChangeAspect="1"/>
          </p:cNvPicPr>
          <p:nvPr/>
        </p:nvPicPr>
        <p:blipFill>
          <a:blip r:embed="rId2"/>
          <a:stretch>
            <a:fillRect/>
          </a:stretch>
        </p:blipFill>
        <p:spPr>
          <a:xfrm>
            <a:off x="3952919" y="2038350"/>
            <a:ext cx="2016807" cy="1348740"/>
          </a:xfrm>
          <a:prstGeom prst="rect">
            <a:avLst/>
          </a:prstGeom>
        </p:spPr>
      </p:pic>
      <p:sp>
        <p:nvSpPr>
          <p:cNvPr id="7" name="TextBox 6"/>
          <p:cNvSpPr txBox="1"/>
          <p:nvPr/>
        </p:nvSpPr>
        <p:spPr>
          <a:xfrm>
            <a:off x="4562519" y="2538913"/>
            <a:ext cx="994183" cy="369332"/>
          </a:xfrm>
          <a:prstGeom prst="rect">
            <a:avLst/>
          </a:prstGeom>
          <a:noFill/>
        </p:spPr>
        <p:txBody>
          <a:bodyPr wrap="none" rtlCol="0">
            <a:spAutoFit/>
          </a:bodyPr>
          <a:lstStyle/>
          <a:p>
            <a:r>
              <a:rPr lang="en-US" smtClean="0"/>
              <a:t>Network</a:t>
            </a:r>
            <a:endParaRPr lang="en-US"/>
          </a:p>
        </p:txBody>
      </p:sp>
      <p:sp>
        <p:nvSpPr>
          <p:cNvPr id="8" name="Rectangle 7"/>
          <p:cNvSpPr/>
          <p:nvPr/>
        </p:nvSpPr>
        <p:spPr>
          <a:xfrm>
            <a:off x="144008" y="514350"/>
            <a:ext cx="2903992" cy="40386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mtClean="0">
                <a:solidFill>
                  <a:srgbClr val="0070C0"/>
                </a:solidFill>
              </a:rPr>
              <a:t>ClientServer</a:t>
            </a:r>
            <a:endParaRPr lang="en-US" dirty="0">
              <a:solidFill>
                <a:srgbClr val="0070C0"/>
              </a:solidFill>
            </a:endParaRPr>
          </a:p>
        </p:txBody>
      </p:sp>
      <p:sp>
        <p:nvSpPr>
          <p:cNvPr id="9" name="Rectangle 8"/>
          <p:cNvSpPr/>
          <p:nvPr/>
        </p:nvSpPr>
        <p:spPr>
          <a:xfrm>
            <a:off x="238264" y="4019550"/>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Network Driver</a:t>
            </a:r>
            <a:endParaRPr lang="en-US" sz="1600" dirty="0">
              <a:solidFill>
                <a:srgbClr val="0070C0"/>
              </a:solidFill>
            </a:endParaRPr>
          </a:p>
        </p:txBody>
      </p:sp>
      <p:sp>
        <p:nvSpPr>
          <p:cNvPr id="10" name="Rectangle 9"/>
          <p:cNvSpPr/>
          <p:nvPr/>
        </p:nvSpPr>
        <p:spPr>
          <a:xfrm>
            <a:off x="238264" y="3472557"/>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Database Driver</a:t>
            </a:r>
            <a:endParaRPr lang="en-US" sz="1600" dirty="0">
              <a:solidFill>
                <a:srgbClr val="0070C0"/>
              </a:solidFill>
            </a:endParaRPr>
          </a:p>
        </p:txBody>
      </p:sp>
      <p:sp>
        <p:nvSpPr>
          <p:cNvPr id="11" name="Rectangle 10"/>
          <p:cNvSpPr/>
          <p:nvPr/>
        </p:nvSpPr>
        <p:spPr>
          <a:xfrm>
            <a:off x="221768" y="2670810"/>
            <a:ext cx="1157140" cy="67437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Language</a:t>
            </a:r>
            <a:br>
              <a:rPr lang="en-US" sz="1600" smtClean="0">
                <a:solidFill>
                  <a:srgbClr val="0070C0"/>
                </a:solidFill>
              </a:rPr>
            </a:br>
            <a:r>
              <a:rPr lang="en-US" sz="1600" smtClean="0">
                <a:solidFill>
                  <a:srgbClr val="0070C0"/>
                </a:solidFill>
              </a:rPr>
              <a:t>Driver</a:t>
            </a:r>
            <a:endParaRPr lang="en-US" sz="1600" dirty="0">
              <a:solidFill>
                <a:srgbClr val="0070C0"/>
              </a:solidFill>
            </a:endParaRPr>
          </a:p>
        </p:txBody>
      </p:sp>
      <p:sp>
        <p:nvSpPr>
          <p:cNvPr id="12" name="Rectangle 11"/>
          <p:cNvSpPr/>
          <p:nvPr/>
        </p:nvSpPr>
        <p:spPr>
          <a:xfrm>
            <a:off x="1730294" y="2681669"/>
            <a:ext cx="1157140" cy="67437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rgbClr val="0070C0"/>
                </a:solidFill>
              </a:rPr>
              <a:t>Language</a:t>
            </a:r>
            <a:br>
              <a:rPr lang="en-US" sz="1600" smtClean="0">
                <a:solidFill>
                  <a:srgbClr val="0070C0"/>
                </a:solidFill>
              </a:rPr>
            </a:br>
            <a:r>
              <a:rPr lang="en-US" sz="1600" smtClean="0">
                <a:solidFill>
                  <a:srgbClr val="0070C0"/>
                </a:solidFill>
              </a:rPr>
              <a:t>Driver</a:t>
            </a:r>
            <a:endParaRPr lang="en-US" sz="1600" dirty="0">
              <a:solidFill>
                <a:srgbClr val="0070C0"/>
              </a:solidFill>
            </a:endParaRPr>
          </a:p>
        </p:txBody>
      </p:sp>
      <p:sp>
        <p:nvSpPr>
          <p:cNvPr id="13" name="Rectangle 12"/>
          <p:cNvSpPr/>
          <p:nvPr/>
        </p:nvSpPr>
        <p:spPr>
          <a:xfrm>
            <a:off x="1741422" y="1657350"/>
            <a:ext cx="1157140" cy="916285"/>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rgbClr val="0070C0"/>
                </a:solidFill>
              </a:rPr>
              <a:t>Framework</a:t>
            </a:r>
            <a:br>
              <a:rPr lang="en-US" sz="1600" dirty="0" smtClean="0">
                <a:solidFill>
                  <a:srgbClr val="0070C0"/>
                </a:solidFill>
              </a:rPr>
            </a:br>
            <a:r>
              <a:rPr lang="en-US" sz="1600" dirty="0" smtClean="0">
                <a:solidFill>
                  <a:srgbClr val="0070C0"/>
                </a:solidFill>
              </a:rPr>
              <a:t>(Mapping)</a:t>
            </a:r>
            <a:endParaRPr lang="en-US" sz="1600" dirty="0">
              <a:solidFill>
                <a:srgbClr val="0070C0"/>
              </a:solidFill>
            </a:endParaRPr>
          </a:p>
        </p:txBody>
      </p:sp>
      <p:sp>
        <p:nvSpPr>
          <p:cNvPr id="14" name="Rectangle 13"/>
          <p:cNvSpPr/>
          <p:nvPr/>
        </p:nvSpPr>
        <p:spPr>
          <a:xfrm>
            <a:off x="263682" y="1015070"/>
            <a:ext cx="2664644" cy="457200"/>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rgbClr val="0070C0"/>
                </a:solidFill>
              </a:rPr>
              <a:t>Application Code</a:t>
            </a:r>
            <a:endParaRPr lang="en-US" sz="1600" dirty="0">
              <a:solidFill>
                <a:srgbClr val="0070C0"/>
              </a:solidFill>
            </a:endParaRPr>
          </a:p>
        </p:txBody>
      </p:sp>
      <p:cxnSp>
        <p:nvCxnSpPr>
          <p:cNvPr id="16" name="Straight Arrow Connector 15"/>
          <p:cNvCxnSpPr>
            <a:stCxn id="9" idx="3"/>
          </p:cNvCxnSpPr>
          <p:nvPr/>
        </p:nvCxnSpPr>
        <p:spPr>
          <a:xfrm flipV="1">
            <a:off x="2902908" y="2908245"/>
            <a:ext cx="1050011" cy="133990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5" idx="2"/>
          </p:cNvCxnSpPr>
          <p:nvPr/>
        </p:nvCxnSpPr>
        <p:spPr>
          <a:xfrm>
            <a:off x="5969726" y="2712720"/>
            <a:ext cx="812074" cy="1955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021992"/>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20155</TotalTime>
  <Words>3742</Words>
  <Application>Microsoft Macintosh PowerPoint</Application>
  <PresentationFormat>On-screen Show (16:9)</PresentationFormat>
  <Paragraphs>591</Paragraphs>
  <Slides>85</Slides>
  <Notes>26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85</vt:i4>
      </vt:variant>
    </vt:vector>
  </HeadingPairs>
  <TitlesOfParts>
    <vt:vector size="102" baseType="lpstr">
      <vt:lpstr>Book Antiqua</vt:lpstr>
      <vt:lpstr>Calibri</vt:lpstr>
      <vt:lpstr>Century Schoolbook</vt:lpstr>
      <vt:lpstr>Consolas</vt:lpstr>
      <vt:lpstr>Mangal</vt:lpstr>
      <vt:lpstr>ＭＳ Ｐゴシック</vt:lpstr>
      <vt:lpstr>Museo For Dell</vt:lpstr>
      <vt:lpstr>Museo Sans For Dell</vt:lpstr>
      <vt:lpstr>OpenSans</vt:lpstr>
      <vt:lpstr>Times New Roman</vt:lpstr>
      <vt:lpstr>Wingdings</vt:lpstr>
      <vt:lpstr>Arial</vt:lpstr>
      <vt:lpstr>Office Theme</vt:lpstr>
      <vt:lpstr>SoftUni 16x9</vt:lpstr>
      <vt:lpstr>l16</vt:lpstr>
      <vt:lpstr>Equation</vt:lpstr>
      <vt:lpstr>Document</vt:lpstr>
      <vt:lpstr>PowerPoint Presentation</vt:lpstr>
      <vt:lpstr>PowerPoint Presentation</vt:lpstr>
      <vt:lpstr>Contents</vt:lpstr>
      <vt:lpstr>PowerPoint Presentation</vt:lpstr>
      <vt:lpstr>Piazza Discussion</vt:lpstr>
      <vt:lpstr>Piazza Discussion</vt:lpstr>
      <vt:lpstr>PowerPoint Presentation</vt:lpstr>
      <vt:lpstr>Object “Relational” Mapping</vt:lpstr>
      <vt:lpstr>Simplistic Overview</vt:lpstr>
      <vt:lpstr>Simplistic Overview</vt:lpstr>
      <vt:lpstr>Object “Relational” Mapping – Simple Python Example</vt:lpstr>
      <vt:lpstr>Object “Relational” Mapping – Simple Python Example</vt:lpstr>
      <vt:lpstr>Object “Relational” Mapping – Simple Python Example</vt:lpstr>
      <vt:lpstr>Java Hibernate</vt:lpstr>
      <vt:lpstr>Some Questions</vt:lpstr>
      <vt:lpstr>PowerPoint Presentation</vt:lpstr>
      <vt:lpstr>PowerPoint Presentation</vt:lpstr>
      <vt:lpstr>A Simple Neo4j Query</vt:lpstr>
      <vt:lpstr>A Simple Neo4j Query</vt:lpstr>
      <vt:lpstr>Using a driver</vt:lpstr>
      <vt:lpstr>Using a driver</vt:lpstr>
      <vt:lpstr>Using a driver</vt:lpstr>
      <vt:lpstr>Graphs</vt:lpstr>
      <vt:lpstr>Graphs</vt:lpstr>
      <vt:lpstr>Graphs</vt:lpstr>
      <vt:lpstr>py2neo, queries and HW4</vt:lpstr>
      <vt:lpstr>Without py2neo</vt:lpstr>
      <vt:lpstr>Comparison – Which is Easier?</vt:lpstr>
      <vt:lpstr>Interesting Query 1</vt:lpstr>
      <vt:lpstr>Interesting Query 2 – Loading All Appearances</vt:lpstr>
      <vt:lpstr>Interesting Query 2 – Loading All Appearances</vt:lpstr>
      <vt:lpstr>Kevin Youkilis’ Teammates</vt:lpstr>
      <vt:lpstr>Find Recent Traitors</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PowerPoint Presentation</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lpstr>PowerPoint Presentation</vt:lpstr>
      <vt:lpstr>Putting the Pieces Together (If we had time)</vt:lpstr>
      <vt:lpstr>PowerPoint Presentation</vt:lpstr>
      <vt:lpstr>Schema Refinement and  Normal Forms</vt:lpstr>
      <vt:lpstr>The Evils of Redundancy</vt:lpstr>
      <vt:lpstr>Functional Dependencies (FDs)</vt:lpstr>
      <vt:lpstr>Example:  Constraints on Entity Set</vt:lpstr>
      <vt:lpstr>Example (Contd.)</vt:lpstr>
      <vt:lpstr>Example:  Constraints on Entity Set</vt:lpstr>
      <vt:lpstr>Reasoning About FDs</vt:lpstr>
      <vt:lpstr>Normal Forms</vt:lpstr>
      <vt:lpstr>Boyce-Codd Normal Form  (BCNF)</vt:lpstr>
      <vt:lpstr>Third Normal Form  (3NF)</vt:lpstr>
      <vt:lpstr>Example Decomposition</vt:lpstr>
      <vt:lpstr>Problems with Decompositions</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410</cp:revision>
  <cp:lastPrinted>2018-11-29T19:42:25Z</cp:lastPrinted>
  <dcterms:created xsi:type="dcterms:W3CDTF">2010-04-12T23:12:02Z</dcterms:created>
  <dcterms:modified xsi:type="dcterms:W3CDTF">2018-12-01T21:48:31Z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